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sldIdLst>
    <p:sldId id="282" r:id="rId4"/>
    <p:sldId id="323" r:id="rId6"/>
    <p:sldId id="339" r:id="rId7"/>
    <p:sldId id="1164" r:id="rId8"/>
    <p:sldId id="1943" r:id="rId9"/>
    <p:sldId id="1958" r:id="rId10"/>
    <p:sldId id="990" r:id="rId11"/>
    <p:sldId id="1944" r:id="rId12"/>
    <p:sldId id="1412" r:id="rId13"/>
    <p:sldId id="1739" r:id="rId14"/>
    <p:sldId id="1953" r:id="rId15"/>
    <p:sldId id="1954" r:id="rId16"/>
    <p:sldId id="1945" r:id="rId17"/>
    <p:sldId id="1959" r:id="rId18"/>
    <p:sldId id="443" r:id="rId19"/>
    <p:sldId id="1957" r:id="rId20"/>
    <p:sldId id="1946" r:id="rId21"/>
    <p:sldId id="1955" r:id="rId22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45"/>
    <p:restoredTop sz="94674"/>
  </p:normalViewPr>
  <p:slideViewPr>
    <p:cSldViewPr snapToGrid="0">
      <p:cViewPr varScale="1">
        <p:scale>
          <a:sx n="59" d="100"/>
          <a:sy n="59" d="100"/>
        </p:scale>
        <p:origin x="972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8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0939E8-3B89-49FA-8BFF-57DBBB364F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8D967-B2FA-4027-88E1-14CD38CE0D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007605" y="6723925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C0F88-5C8A-4D39-AF72-FE2713061C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5B0B6-1183-4BD4-A210-FFB3AB06418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.jpe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8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7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02037" y="2187301"/>
            <a:ext cx="3929444" cy="6324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Circle"/>
          <p:cNvSpPr/>
          <p:nvPr/>
        </p:nvSpPr>
        <p:spPr>
          <a:xfrm>
            <a:off x="5478565" y="1576014"/>
            <a:ext cx="9175012" cy="9175017"/>
          </a:xfrm>
          <a:prstGeom prst="ellipse">
            <a:avLst/>
          </a:prstGeom>
          <a:solidFill>
            <a:schemeClr val="bg1">
              <a:lumMod val="95000"/>
              <a:alpha val="29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Circle"/>
          <p:cNvSpPr/>
          <p:nvPr/>
        </p:nvSpPr>
        <p:spPr>
          <a:xfrm>
            <a:off x="-2378339" y="3877407"/>
            <a:ext cx="4756678" cy="475667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Circle"/>
          <p:cNvSpPr/>
          <p:nvPr/>
        </p:nvSpPr>
        <p:spPr>
          <a:xfrm>
            <a:off x="-2636640" y="3619104"/>
            <a:ext cx="5273280" cy="5273280"/>
          </a:xfrm>
          <a:prstGeom prst="ellips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Circle"/>
          <p:cNvSpPr/>
          <p:nvPr/>
        </p:nvSpPr>
        <p:spPr>
          <a:xfrm>
            <a:off x="2283503" y="5025416"/>
            <a:ext cx="276662" cy="27666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59707" y="2187373"/>
            <a:ext cx="10145486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>
            <a:defPPr>
              <a:defRPr lang="zh-CN"/>
            </a:defPPr>
            <a:lvl1pPr algn="dist">
              <a:defRPr sz="9600"/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UNITY </a:t>
            </a:r>
            <a:r>
              <a:rPr lang="zh-CN" alt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自制植物大战僵尸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uLnTx/>
              <a:uFillTx/>
              <a:cs typeface="+mn-ea"/>
              <a:sym typeface="+mn-lt"/>
            </a:endParaRPr>
          </a:p>
        </p:txBody>
      </p:sp>
      <p:sp>
        <p:nvSpPr>
          <p:cNvPr id="10" name="Circle"/>
          <p:cNvSpPr/>
          <p:nvPr/>
        </p:nvSpPr>
        <p:spPr>
          <a:xfrm>
            <a:off x="9306807" y="-1933120"/>
            <a:ext cx="4966380" cy="4966380"/>
          </a:xfrm>
          <a:prstGeom prst="ellips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Circle"/>
          <p:cNvSpPr/>
          <p:nvPr/>
        </p:nvSpPr>
        <p:spPr>
          <a:xfrm>
            <a:off x="10066071" y="-1173856"/>
            <a:ext cx="3447852" cy="344785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Circle"/>
          <p:cNvSpPr/>
          <p:nvPr/>
        </p:nvSpPr>
        <p:spPr>
          <a:xfrm>
            <a:off x="9143937" y="518393"/>
            <a:ext cx="325740" cy="32574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PA-文本框 9"/>
          <p:cNvSpPr txBox="1"/>
          <p:nvPr>
            <p:custDataLst>
              <p:tags r:id="rId1"/>
            </p:custDataLst>
          </p:nvPr>
        </p:nvSpPr>
        <p:spPr>
          <a:xfrm>
            <a:off x="6261462" y="3988009"/>
            <a:ext cx="5418909" cy="15316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200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pPr algn="r"/>
            <a:r>
              <a:rPr lang="zh-CN" altLang="en-US" sz="3600" b="1" dirty="0">
                <a:latin typeface="+mn-lt"/>
                <a:ea typeface="+mn-ea"/>
                <a:cs typeface="+mn-ea"/>
                <a:sym typeface="+mn-lt"/>
              </a:rPr>
              <a:t>演讲人：张宇驰</a:t>
            </a:r>
            <a:endParaRPr lang="en-US" altLang="zh-CN" sz="3600" b="1" dirty="0">
              <a:latin typeface="+mn-lt"/>
              <a:ea typeface="+mn-ea"/>
              <a:cs typeface="+mn-ea"/>
              <a:sym typeface="+mn-lt"/>
            </a:endParaRPr>
          </a:p>
          <a:p>
            <a:pPr algn="r"/>
            <a:r>
              <a:rPr lang="zh-CN" altLang="en-US" sz="3600" b="1" dirty="0">
                <a:latin typeface="+mn-lt"/>
                <a:ea typeface="+mn-ea"/>
                <a:cs typeface="+mn-ea"/>
                <a:sym typeface="+mn-lt"/>
              </a:rPr>
              <a:t>导师：黄云洁</a:t>
            </a:r>
            <a:endParaRPr lang="zh-CN" altLang="en-US" sz="36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408045" cy="2023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13" grpId="0" animBg="1"/>
      <p:bldP spid="7" grpId="0" animBg="1"/>
      <p:bldP spid="8" grpId="0" animBg="1"/>
      <p:bldP spid="9" grpId="0" animBg="1"/>
      <p:bldP spid="2" grpId="0"/>
      <p:bldP spid="10" grpId="0" animBg="1"/>
      <p:bldP spid="11" grpId="0" animBg="1"/>
      <p:bldP spid="12" grpId="0" animBg="1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-1670120" y="-2304740"/>
            <a:ext cx="17955869" cy="13898750"/>
            <a:chOff x="-1691710" y="-2304740"/>
            <a:chExt cx="17955869" cy="13898750"/>
          </a:xfrm>
        </p:grpSpPr>
        <p:sp>
          <p:nvSpPr>
            <p:cNvPr id="40" name="Circle"/>
            <p:cNvSpPr/>
            <p:nvPr/>
          </p:nvSpPr>
          <p:spPr>
            <a:xfrm>
              <a:off x="4325223" y="-2304740"/>
              <a:ext cx="3536432" cy="353643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1" name="Rectangle 19"/>
            <p:cNvSpPr/>
            <p:nvPr/>
          </p:nvSpPr>
          <p:spPr>
            <a:xfrm>
              <a:off x="4152214" y="175783"/>
              <a:ext cx="3995676" cy="469633"/>
            </a:xfrm>
            <a:prstGeom prst="rect">
              <a:avLst/>
            </a:prstGeom>
          </p:spPr>
          <p:txBody>
            <a:bodyPr wrap="none" lIns="0" tIns="0" rIns="0" bIns="0">
              <a:noAutofit/>
            </a:bodyPr>
            <a:lstStyle/>
            <a:p>
              <a:pPr algn="ctr"/>
              <a:r>
                <a:rPr lang="zh-CN" altLang="en-US" sz="2000" b="1" spc="1200" dirty="0">
                  <a:solidFill>
                    <a:schemeClr val="bg1"/>
                  </a:solidFill>
                  <a:cs typeface="+mn-ea"/>
                  <a:sym typeface="+mn-lt"/>
                </a:rPr>
                <a:t>系统功能分析</a:t>
              </a:r>
              <a:endParaRPr lang="zh-CN" altLang="en-US" sz="2000" b="1" spc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2" name="Circle"/>
            <p:cNvSpPr/>
            <p:nvPr/>
          </p:nvSpPr>
          <p:spPr>
            <a:xfrm>
              <a:off x="11297779" y="4177911"/>
              <a:ext cx="4966380" cy="4966380"/>
            </a:xfrm>
            <a:prstGeom prst="ellipse">
              <a:avLst/>
            </a:prstGeom>
            <a:ln w="12700">
              <a:solidFill>
                <a:schemeClr val="bg1">
                  <a:lumMod val="65000"/>
                  <a:alpha val="30000"/>
                </a:schemeClr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Circle"/>
            <p:cNvSpPr/>
            <p:nvPr/>
          </p:nvSpPr>
          <p:spPr>
            <a:xfrm>
              <a:off x="11297779" y="5459631"/>
              <a:ext cx="411430" cy="411430"/>
            </a:xfrm>
            <a:prstGeom prst="ellipse">
              <a:avLst/>
            </a:prstGeom>
            <a:gradFill>
              <a:gsLst>
                <a:gs pos="0">
                  <a:schemeClr val="accent1">
                    <a:alpha val="26000"/>
                  </a:schemeClr>
                </a:gs>
                <a:gs pos="100000">
                  <a:schemeClr val="accent2">
                    <a:alpha val="6500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" name="Circle"/>
            <p:cNvSpPr/>
            <p:nvPr/>
          </p:nvSpPr>
          <p:spPr>
            <a:xfrm>
              <a:off x="-1691710" y="2418993"/>
              <a:ext cx="9175012" cy="9175017"/>
            </a:xfrm>
            <a:prstGeom prst="ellipse">
              <a:avLst/>
            </a:prstGeom>
            <a:solidFill>
              <a:schemeClr val="bg1">
                <a:lumMod val="95000"/>
                <a:alpha val="29000"/>
              </a:schemeClr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4" name="Rectangle 4"/>
          <p:cNvSpPr txBox="1">
            <a:spLocks noChangeArrowheads="1"/>
          </p:cNvSpPr>
          <p:nvPr/>
        </p:nvSpPr>
        <p:spPr bwMode="auto">
          <a:xfrm>
            <a:off x="6441440" y="3271520"/>
            <a:ext cx="639445" cy="342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6" tIns="45708" rIns="91416" bIns="45708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2000" dirty="0">
                <a:latin typeface="+mn-lt"/>
                <a:ea typeface="+mn-ea"/>
                <a:cs typeface="+mn-ea"/>
                <a:sym typeface="+mn-lt"/>
              </a:rPr>
              <a:t>04</a:t>
            </a:r>
            <a:endParaRPr lang="zh-CN" altLang="en-US" sz="2000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5970" y="1461770"/>
            <a:ext cx="10544175" cy="5123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-1670120" y="175783"/>
            <a:ext cx="17955869" cy="11418227"/>
            <a:chOff x="-1691710" y="175783"/>
            <a:chExt cx="17955869" cy="11418227"/>
          </a:xfrm>
        </p:grpSpPr>
        <p:sp>
          <p:nvSpPr>
            <p:cNvPr id="41" name="Rectangle 19"/>
            <p:cNvSpPr/>
            <p:nvPr/>
          </p:nvSpPr>
          <p:spPr>
            <a:xfrm>
              <a:off x="4152214" y="175783"/>
              <a:ext cx="3995676" cy="469633"/>
            </a:xfrm>
            <a:prstGeom prst="rect">
              <a:avLst/>
            </a:prstGeom>
          </p:spPr>
          <p:txBody>
            <a:bodyPr wrap="none" lIns="0" tIns="0" rIns="0" bIns="0">
              <a:noAutofit/>
            </a:bodyPr>
            <a:lstStyle/>
            <a:p>
              <a:pPr algn="ctr"/>
              <a:r>
                <a:rPr lang="zh-CN" altLang="en-US" sz="2000" b="1" spc="1200" dirty="0">
                  <a:solidFill>
                    <a:schemeClr val="bg1"/>
                  </a:solidFill>
                  <a:cs typeface="+mn-ea"/>
                  <a:sym typeface="+mn-lt"/>
                </a:rPr>
                <a:t>系统功能分析</a:t>
              </a:r>
              <a:endParaRPr lang="zh-CN" altLang="en-US" sz="2000" b="1" spc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2" name="Circle"/>
            <p:cNvSpPr/>
            <p:nvPr/>
          </p:nvSpPr>
          <p:spPr>
            <a:xfrm>
              <a:off x="11297779" y="4177911"/>
              <a:ext cx="4966380" cy="4966380"/>
            </a:xfrm>
            <a:prstGeom prst="ellipse">
              <a:avLst/>
            </a:prstGeom>
            <a:ln w="12700">
              <a:solidFill>
                <a:schemeClr val="bg1">
                  <a:lumMod val="65000"/>
                  <a:alpha val="30000"/>
                </a:schemeClr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Circle"/>
            <p:cNvSpPr/>
            <p:nvPr/>
          </p:nvSpPr>
          <p:spPr>
            <a:xfrm>
              <a:off x="11297779" y="5459631"/>
              <a:ext cx="411430" cy="411430"/>
            </a:xfrm>
            <a:prstGeom prst="ellipse">
              <a:avLst/>
            </a:prstGeom>
            <a:gradFill>
              <a:gsLst>
                <a:gs pos="0">
                  <a:schemeClr val="accent1">
                    <a:alpha val="26000"/>
                  </a:schemeClr>
                </a:gs>
                <a:gs pos="100000">
                  <a:schemeClr val="accent2">
                    <a:alpha val="6500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" name="Circle"/>
            <p:cNvSpPr/>
            <p:nvPr/>
          </p:nvSpPr>
          <p:spPr>
            <a:xfrm>
              <a:off x="-1691710" y="2418993"/>
              <a:ext cx="9175012" cy="9175017"/>
            </a:xfrm>
            <a:prstGeom prst="ellipse">
              <a:avLst/>
            </a:prstGeom>
            <a:solidFill>
              <a:schemeClr val="bg1">
                <a:lumMod val="95000"/>
                <a:alpha val="29000"/>
              </a:schemeClr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4" name="Rectangle 4"/>
          <p:cNvSpPr txBox="1">
            <a:spLocks noChangeArrowheads="1"/>
          </p:cNvSpPr>
          <p:nvPr/>
        </p:nvSpPr>
        <p:spPr bwMode="auto">
          <a:xfrm>
            <a:off x="6441440" y="3271520"/>
            <a:ext cx="639445" cy="342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6" tIns="45708" rIns="91416" bIns="45708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2000" dirty="0">
                <a:latin typeface="+mn-lt"/>
                <a:ea typeface="+mn-ea"/>
                <a:cs typeface="+mn-ea"/>
                <a:sym typeface="+mn-lt"/>
              </a:rPr>
              <a:t>04</a:t>
            </a:r>
            <a:endParaRPr lang="zh-CN" altLang="en-US" sz="20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6" name="AutoShape 65"/>
          <p:cNvSpPr>
            <a:spLocks noChangeArrowheads="1"/>
          </p:cNvSpPr>
          <p:nvPr/>
        </p:nvSpPr>
        <p:spPr bwMode="auto">
          <a:xfrm>
            <a:off x="107315" y="0"/>
            <a:ext cx="2033905" cy="658495"/>
          </a:xfrm>
          <a:prstGeom prst="homePlate">
            <a:avLst>
              <a:gd name="adj" fmla="val 43731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p>
            <a:r>
              <a:rPr lang="zh-CN" altLang="en-US" sz="2400" dirty="0">
                <a:solidFill>
                  <a:srgbClr val="FFFFFF"/>
                </a:solidFill>
                <a:cs typeface="+mn-ea"/>
                <a:sym typeface="+mn-lt"/>
              </a:rPr>
              <a:t>植物属性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27960" y="175895"/>
            <a:ext cx="6837680" cy="65347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" name="AutoShape 65"/>
          <p:cNvSpPr>
            <a:spLocks noChangeArrowheads="1"/>
          </p:cNvSpPr>
          <p:nvPr/>
        </p:nvSpPr>
        <p:spPr bwMode="auto">
          <a:xfrm>
            <a:off x="107315" y="0"/>
            <a:ext cx="2033905" cy="658495"/>
          </a:xfrm>
          <a:prstGeom prst="homePlate">
            <a:avLst>
              <a:gd name="adj" fmla="val 43731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p>
            <a:r>
              <a:rPr lang="zh-CN" altLang="en-US" sz="2400" dirty="0">
                <a:solidFill>
                  <a:srgbClr val="FFFFFF"/>
                </a:solidFill>
                <a:cs typeface="+mn-ea"/>
                <a:sym typeface="+mn-lt"/>
              </a:rPr>
              <a:t>僵尸属性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41220" y="507365"/>
            <a:ext cx="9860280" cy="60458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ircle"/>
          <p:cNvSpPr/>
          <p:nvPr/>
        </p:nvSpPr>
        <p:spPr>
          <a:xfrm>
            <a:off x="1630654" y="1138502"/>
            <a:ext cx="3536432" cy="353643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857217" y="1932969"/>
            <a:ext cx="2310130" cy="326390"/>
          </a:xfrm>
          <a:prstGeom prst="rect">
            <a:avLst/>
          </a:prstGeom>
        </p:spPr>
        <p:txBody>
          <a:bodyPr wrap="none" lIns="121917" tIns="60959" rIns="121917" bIns="60959">
            <a:spAutoFit/>
          </a:bodyPr>
          <a:lstStyle/>
          <a:p>
            <a:pPr algn="l"/>
            <a:r>
              <a:rPr lang="en-US" altLang="zh-CN" sz="1335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UNITY   </a:t>
            </a:r>
            <a:r>
              <a:rPr lang="zh-CN" altLang="en-US" sz="1335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自制植物大战僵尸</a:t>
            </a:r>
            <a:endParaRPr lang="zh-CN" altLang="en-US" sz="1335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2173536" y="1685936"/>
            <a:ext cx="2450670" cy="24415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0959" tIns="30479" rIns="60959" bIns="30479">
            <a:spAutoFit/>
          </a:bodyPr>
          <a:lstStyle/>
          <a:p>
            <a:pPr algn="ctr" defTabSz="1088390"/>
            <a:r>
              <a:rPr lang="en-US" altLang="zh-CN" sz="15465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04</a:t>
            </a:r>
            <a:endParaRPr lang="en-CA" sz="15465" spc="-15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 rot="10800000" flipH="1">
            <a:off x="-520700" y="4127500"/>
            <a:ext cx="12725400" cy="2730499"/>
            <a:chOff x="2241547" y="-1"/>
            <a:chExt cx="9950451" cy="3972515"/>
          </a:xfrm>
        </p:grpSpPr>
        <p:sp>
          <p:nvSpPr>
            <p:cNvPr id="7" name="Freeform 68"/>
            <p:cNvSpPr/>
            <p:nvPr userDrawn="1"/>
          </p:nvSpPr>
          <p:spPr bwMode="auto">
            <a:xfrm>
              <a:off x="2241547" y="-1"/>
              <a:ext cx="9950451" cy="3972515"/>
            </a:xfrm>
            <a:custGeom>
              <a:avLst/>
              <a:gdLst>
                <a:gd name="T0" fmla="*/ 1346 w 1346"/>
                <a:gd name="T1" fmla="*/ 352 h 518"/>
                <a:gd name="T2" fmla="*/ 814 w 1346"/>
                <a:gd name="T3" fmla="*/ 346 h 518"/>
                <a:gd name="T4" fmla="*/ 0 w 1346"/>
                <a:gd name="T5" fmla="*/ 0 h 518"/>
                <a:gd name="T6" fmla="*/ 1346 w 1346"/>
                <a:gd name="T7" fmla="*/ 0 h 518"/>
                <a:gd name="T8" fmla="*/ 1346 w 1346"/>
                <a:gd name="T9" fmla="*/ 352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6" h="518">
                  <a:moveTo>
                    <a:pt x="1346" y="352"/>
                  </a:moveTo>
                  <a:cubicBezTo>
                    <a:pt x="1346" y="352"/>
                    <a:pt x="1151" y="518"/>
                    <a:pt x="814" y="346"/>
                  </a:cubicBezTo>
                  <a:cubicBezTo>
                    <a:pt x="576" y="224"/>
                    <a:pt x="312" y="0"/>
                    <a:pt x="0" y="0"/>
                  </a:cubicBezTo>
                  <a:cubicBezTo>
                    <a:pt x="1346" y="0"/>
                    <a:pt x="1346" y="0"/>
                    <a:pt x="1346" y="0"/>
                  </a:cubicBezTo>
                  <a:lnTo>
                    <a:pt x="1346" y="352"/>
                  </a:lnTo>
                  <a:close/>
                </a:path>
              </a:pathLst>
            </a:custGeom>
            <a:gradFill>
              <a:gsLst>
                <a:gs pos="18000">
                  <a:schemeClr val="accent1">
                    <a:lumMod val="60000"/>
                    <a:lumOff val="40000"/>
                  </a:schemeClr>
                </a:gs>
                <a:gs pos="58000">
                  <a:schemeClr val="accent1"/>
                </a:gs>
              </a:gsLst>
              <a:lin ang="18900000" scaled="1"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" name="Freeform 69"/>
            <p:cNvSpPr/>
            <p:nvPr userDrawn="1"/>
          </p:nvSpPr>
          <p:spPr bwMode="auto">
            <a:xfrm>
              <a:off x="6162062" y="-1"/>
              <a:ext cx="6029936" cy="2328077"/>
            </a:xfrm>
            <a:custGeom>
              <a:avLst/>
              <a:gdLst>
                <a:gd name="T0" fmla="*/ 773 w 773"/>
                <a:gd name="T1" fmla="*/ 0 h 318"/>
                <a:gd name="T2" fmla="*/ 773 w 773"/>
                <a:gd name="T3" fmla="*/ 316 h 318"/>
                <a:gd name="T4" fmla="*/ 0 w 773"/>
                <a:gd name="T5" fmla="*/ 0 h 318"/>
                <a:gd name="T6" fmla="*/ 773 w 773"/>
                <a:gd name="T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3" h="318">
                  <a:moveTo>
                    <a:pt x="773" y="0"/>
                  </a:moveTo>
                  <a:cubicBezTo>
                    <a:pt x="773" y="316"/>
                    <a:pt x="773" y="316"/>
                    <a:pt x="773" y="316"/>
                  </a:cubicBezTo>
                  <a:cubicBezTo>
                    <a:pt x="642" y="318"/>
                    <a:pt x="266" y="294"/>
                    <a:pt x="0" y="0"/>
                  </a:cubicBezTo>
                  <a:lnTo>
                    <a:pt x="773" y="0"/>
                  </a:lnTo>
                  <a:close/>
                </a:path>
              </a:pathLst>
            </a:custGeom>
            <a:gradFill flip="none" rotWithShape="1">
              <a:gsLst>
                <a:gs pos="15000">
                  <a:schemeClr val="accent2"/>
                </a:gs>
                <a:gs pos="91000">
                  <a:schemeClr val="accent1"/>
                </a:gs>
              </a:gsLst>
              <a:lin ang="189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9" name="文本框 10"/>
          <p:cNvSpPr txBox="1"/>
          <p:nvPr/>
        </p:nvSpPr>
        <p:spPr bwMode="auto">
          <a:xfrm>
            <a:off x="5841805" y="2363460"/>
            <a:ext cx="4000773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 Light" panose="020B0502040204020203" pitchFamily="34" charset="0"/>
              </a:defRPr>
            </a:lvl1pPr>
          </a:lstStyle>
          <a:p>
            <a:pPr>
              <a:defRPr/>
            </a:pPr>
            <a:r>
              <a:rPr lang="zh-CN" altLang="en-US" sz="4000" dirty="0">
                <a:solidFill>
                  <a:schemeClr val="accent2"/>
                </a:solidFill>
                <a:cs typeface="+mn-ea"/>
                <a:sym typeface="+mn-lt"/>
              </a:rPr>
              <a:t>系统功能设计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Circle"/>
          <p:cNvSpPr/>
          <p:nvPr/>
        </p:nvSpPr>
        <p:spPr>
          <a:xfrm>
            <a:off x="856099" y="4851137"/>
            <a:ext cx="1076920" cy="107692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Circle"/>
          <p:cNvSpPr/>
          <p:nvPr/>
        </p:nvSpPr>
        <p:spPr>
          <a:xfrm>
            <a:off x="1089673" y="452379"/>
            <a:ext cx="362943" cy="362943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Circle"/>
          <p:cNvSpPr/>
          <p:nvPr/>
        </p:nvSpPr>
        <p:spPr>
          <a:xfrm>
            <a:off x="10163150" y="-1439117"/>
            <a:ext cx="4966380" cy="4966380"/>
          </a:xfrm>
          <a:prstGeom prst="ellips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Circle"/>
          <p:cNvSpPr/>
          <p:nvPr/>
        </p:nvSpPr>
        <p:spPr>
          <a:xfrm>
            <a:off x="9957435" y="1138502"/>
            <a:ext cx="411430" cy="41143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/>
      <p:bldP spid="5" grpId="0"/>
      <p:bldP spid="9" grpId="0"/>
      <p:bldP spid="17" grpId="0" animBg="1"/>
      <p:bldP spid="18" grpId="0" animBg="1"/>
      <p:bldP spid="19" grpId="0" animBg="1"/>
      <p:bldP spid="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4025" y="1508125"/>
            <a:ext cx="8345805" cy="4923790"/>
          </a:xfrm>
          <a:prstGeom prst="rect">
            <a:avLst/>
          </a:prstGeom>
        </p:spPr>
      </p:pic>
      <p:sp>
        <p:nvSpPr>
          <p:cNvPr id="17" name="Circle"/>
          <p:cNvSpPr/>
          <p:nvPr/>
        </p:nvSpPr>
        <p:spPr>
          <a:xfrm>
            <a:off x="249039" y="247387"/>
            <a:ext cx="1076920" cy="107692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400">
                <a:solidFill>
                  <a:schemeClr val="bg1"/>
                </a:solidFill>
                <a:cs typeface="+mn-ea"/>
                <a:sym typeface="+mn-lt"/>
              </a:rPr>
              <a:t>主页</a:t>
            </a:r>
            <a:endParaRPr lang="zh-CN" sz="14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ircle"/>
          <p:cNvSpPr/>
          <p:nvPr/>
        </p:nvSpPr>
        <p:spPr>
          <a:xfrm>
            <a:off x="189349" y="161027"/>
            <a:ext cx="1076920" cy="107692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400">
                <a:solidFill>
                  <a:schemeClr val="bg1"/>
                </a:solidFill>
                <a:cs typeface="+mn-ea"/>
                <a:sym typeface="+mn-lt"/>
              </a:rPr>
              <a:t>关卡</a:t>
            </a:r>
            <a:endParaRPr lang="zh-CN" sz="140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230" y="1411605"/>
            <a:ext cx="8924290" cy="5101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-1691710" y="-2304740"/>
            <a:ext cx="17955869" cy="13898750"/>
            <a:chOff x="-1691710" y="-2304740"/>
            <a:chExt cx="17955869" cy="13898750"/>
          </a:xfrm>
        </p:grpSpPr>
        <p:sp>
          <p:nvSpPr>
            <p:cNvPr id="16" name="Circle"/>
            <p:cNvSpPr/>
            <p:nvPr/>
          </p:nvSpPr>
          <p:spPr>
            <a:xfrm>
              <a:off x="4325223" y="-2304740"/>
              <a:ext cx="3536432" cy="353643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Rectangle 19"/>
            <p:cNvSpPr/>
            <p:nvPr/>
          </p:nvSpPr>
          <p:spPr>
            <a:xfrm>
              <a:off x="4152214" y="175783"/>
              <a:ext cx="3995676" cy="469633"/>
            </a:xfrm>
            <a:prstGeom prst="rect">
              <a:avLst/>
            </a:prstGeom>
          </p:spPr>
          <p:txBody>
            <a:bodyPr wrap="none" lIns="0" tIns="0" rIns="0" bIns="0">
              <a:noAutofit/>
            </a:bodyPr>
            <a:lstStyle/>
            <a:p>
              <a:pPr algn="ctr"/>
              <a:r>
                <a:rPr lang="zh-CN" altLang="en-US" sz="2000" b="1" spc="1200" dirty="0">
                  <a:solidFill>
                    <a:schemeClr val="bg1"/>
                  </a:solidFill>
                  <a:cs typeface="+mn-ea"/>
                  <a:sym typeface="+mn-lt"/>
                </a:rPr>
                <a:t>结束语</a:t>
              </a:r>
              <a:endParaRPr lang="zh-CN" altLang="en-US" sz="2000" b="1" spc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Circle"/>
            <p:cNvSpPr/>
            <p:nvPr/>
          </p:nvSpPr>
          <p:spPr>
            <a:xfrm>
              <a:off x="11297779" y="4177911"/>
              <a:ext cx="4966380" cy="4966380"/>
            </a:xfrm>
            <a:prstGeom prst="ellipse">
              <a:avLst/>
            </a:prstGeom>
            <a:ln w="12700">
              <a:solidFill>
                <a:schemeClr val="bg1">
                  <a:lumMod val="65000"/>
                  <a:alpha val="30000"/>
                </a:schemeClr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Circle"/>
            <p:cNvSpPr/>
            <p:nvPr/>
          </p:nvSpPr>
          <p:spPr>
            <a:xfrm>
              <a:off x="11297779" y="5459631"/>
              <a:ext cx="411430" cy="411430"/>
            </a:xfrm>
            <a:prstGeom prst="ellipse">
              <a:avLst/>
            </a:prstGeom>
            <a:gradFill>
              <a:gsLst>
                <a:gs pos="0">
                  <a:schemeClr val="accent1">
                    <a:alpha val="26000"/>
                  </a:schemeClr>
                </a:gs>
                <a:gs pos="100000">
                  <a:schemeClr val="accent2">
                    <a:alpha val="6500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0" name="Circle"/>
            <p:cNvSpPr/>
            <p:nvPr/>
          </p:nvSpPr>
          <p:spPr>
            <a:xfrm>
              <a:off x="-1691710" y="2418993"/>
              <a:ext cx="9175012" cy="9175017"/>
            </a:xfrm>
            <a:prstGeom prst="ellipse">
              <a:avLst/>
            </a:prstGeom>
            <a:solidFill>
              <a:schemeClr val="bg1">
                <a:lumMod val="95000"/>
                <a:alpha val="29000"/>
              </a:schemeClr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" name="isḷîḍê"/>
          <p:cNvSpPr/>
          <p:nvPr/>
        </p:nvSpPr>
        <p:spPr>
          <a:xfrm>
            <a:off x="745490" y="1675130"/>
            <a:ext cx="10408920" cy="469646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t" anchorCtr="1">
            <a:normAutofit/>
          </a:bodyPr>
          <a:lstStyle/>
          <a:p>
            <a:pPr lvl="0" algn="ctr" defTabSz="913765">
              <a:defRPr/>
            </a:pP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23620" y="1842135"/>
            <a:ext cx="993838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2"/>
                </a:solidFill>
              </a:rPr>
              <a:t>     </a:t>
            </a:r>
            <a:r>
              <a:rPr lang="zh-CN" altLang="en-US" sz="2400">
                <a:solidFill>
                  <a:schemeClr val="bg2"/>
                </a:solidFill>
              </a:rPr>
              <a:t>设计中，考验了我们是否真的牢固掌握了全部所学的专业知识，通过本次设计，我们深深感受到基础知识的不健全和不牢固，在本次设计中表现了这样或那样的不足和漏洞，说明了基本功的不扎实，所幸在团队的合作下，是这些问题得到了解决。</a:t>
            </a:r>
            <a:endParaRPr lang="zh-CN" altLang="en-US" sz="2400">
              <a:solidFill>
                <a:schemeClr val="bg2"/>
              </a:solidFill>
            </a:endParaRPr>
          </a:p>
          <a:p>
            <a:r>
              <a:rPr lang="en-US" altLang="zh-CN" sz="2400">
                <a:solidFill>
                  <a:schemeClr val="bg2"/>
                </a:solidFill>
              </a:rPr>
              <a:t>     </a:t>
            </a:r>
            <a:r>
              <a:rPr lang="zh-CN" altLang="en-US" sz="2400">
                <a:solidFill>
                  <a:schemeClr val="bg2"/>
                </a:solidFill>
              </a:rPr>
              <a:t>再者，本次设计全面锻炼了我们驾驭知识的能力，使我们对所学知识进行了系统化，条理化，全面化的回顾和复习，让我们懂得了如何运用自己所学知识，同时又学到了猎取其他知识的方法，这些都将作为课本知识的有益补充。</a:t>
            </a:r>
            <a:endParaRPr lang="zh-CN" altLang="en-US" sz="2400">
              <a:solidFill>
                <a:schemeClr val="bg2"/>
              </a:solidFill>
            </a:endParaRPr>
          </a:p>
          <a:p>
            <a:r>
              <a:rPr lang="zh-CN" altLang="en-US" sz="2400">
                <a:solidFill>
                  <a:schemeClr val="bg2"/>
                </a:solidFill>
              </a:rPr>
              <a:t> </a:t>
            </a:r>
            <a:r>
              <a:rPr lang="en-US" altLang="zh-CN" sz="2400">
                <a:solidFill>
                  <a:schemeClr val="bg2"/>
                </a:solidFill>
              </a:rPr>
              <a:t>    </a:t>
            </a:r>
            <a:r>
              <a:rPr lang="zh-CN" altLang="en-US" sz="2400">
                <a:solidFill>
                  <a:schemeClr val="bg2"/>
                </a:solidFill>
              </a:rPr>
              <a:t>由于此次设计的角度限制和知识的不够，系统不够完善，难免有错误和不足之处，敬请老师批评指正。</a:t>
            </a:r>
            <a:endParaRPr lang="zh-CN" altLang="en-US" sz="2400">
              <a:solidFill>
                <a:schemeClr val="bg2"/>
              </a:solidFill>
            </a:endParaRPr>
          </a:p>
          <a:p>
            <a:r>
              <a:rPr lang="zh-CN" altLang="en-US" sz="2400">
                <a:solidFill>
                  <a:schemeClr val="bg2"/>
                </a:solidFill>
              </a:rPr>
              <a:t> </a:t>
            </a:r>
            <a:r>
              <a:rPr lang="en-US" altLang="zh-CN" sz="2400">
                <a:solidFill>
                  <a:schemeClr val="bg2"/>
                </a:solidFill>
              </a:rPr>
              <a:t>     </a:t>
            </a:r>
            <a:endParaRPr lang="en-US" altLang="zh-CN" sz="2400">
              <a:solidFill>
                <a:schemeClr val="bg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02037" y="2187301"/>
            <a:ext cx="3929444" cy="6324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Circle"/>
          <p:cNvSpPr/>
          <p:nvPr/>
        </p:nvSpPr>
        <p:spPr>
          <a:xfrm>
            <a:off x="5478565" y="1848157"/>
            <a:ext cx="9175012" cy="9175017"/>
          </a:xfrm>
          <a:prstGeom prst="ellipse">
            <a:avLst/>
          </a:prstGeom>
          <a:solidFill>
            <a:schemeClr val="bg1">
              <a:lumMod val="95000"/>
              <a:alpha val="29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Circle"/>
          <p:cNvSpPr/>
          <p:nvPr/>
        </p:nvSpPr>
        <p:spPr>
          <a:xfrm>
            <a:off x="-2378339" y="3877407"/>
            <a:ext cx="4756678" cy="475667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Circle"/>
          <p:cNvSpPr/>
          <p:nvPr/>
        </p:nvSpPr>
        <p:spPr>
          <a:xfrm>
            <a:off x="-2636640" y="3619104"/>
            <a:ext cx="5273280" cy="5273280"/>
          </a:xfrm>
          <a:prstGeom prst="ellips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Circle"/>
          <p:cNvSpPr/>
          <p:nvPr/>
        </p:nvSpPr>
        <p:spPr>
          <a:xfrm>
            <a:off x="2283503" y="5025416"/>
            <a:ext cx="276662" cy="27666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07101" y="2164041"/>
            <a:ext cx="5719316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>
            <a:defPPr>
              <a:defRPr lang="zh-CN"/>
            </a:defPPr>
            <a:lvl1pPr algn="dist">
              <a:defRPr sz="9600"/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0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63500" sx="102000" sy="102000" algn="ctr" rotWithShape="0">
                    <a:schemeClr val="bg1">
                      <a:alpha val="20000"/>
                    </a:schemeClr>
                  </a:outerShdw>
                </a:effectLst>
                <a:cs typeface="+mn-ea"/>
                <a:sym typeface="+mn-lt"/>
              </a:rPr>
              <a:t>谢谢观看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3500" sx="102000" sy="102000" algn="ctr" rotWithShape="0">
                  <a:schemeClr val="bg1">
                    <a:alpha val="2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65582" y="3351814"/>
            <a:ext cx="56608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THANK</a:t>
            </a:r>
            <a:r>
              <a:rPr lang="zh-CN" altLang="en-US" sz="40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40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YOU</a:t>
            </a:r>
            <a:endParaRPr lang="zh-CN" altLang="en-US" sz="40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Circle"/>
          <p:cNvSpPr/>
          <p:nvPr/>
        </p:nvSpPr>
        <p:spPr>
          <a:xfrm>
            <a:off x="9306807" y="-1933120"/>
            <a:ext cx="4966380" cy="4966380"/>
          </a:xfrm>
          <a:prstGeom prst="ellips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Circle"/>
          <p:cNvSpPr/>
          <p:nvPr/>
        </p:nvSpPr>
        <p:spPr>
          <a:xfrm>
            <a:off x="10066071" y="-1173856"/>
            <a:ext cx="3447852" cy="344785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Circle"/>
          <p:cNvSpPr/>
          <p:nvPr/>
        </p:nvSpPr>
        <p:spPr>
          <a:xfrm>
            <a:off x="9143937" y="518393"/>
            <a:ext cx="325740" cy="32574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Circle"/>
          <p:cNvSpPr/>
          <p:nvPr/>
        </p:nvSpPr>
        <p:spPr>
          <a:xfrm>
            <a:off x="-741292" y="-1495921"/>
            <a:ext cx="3377931" cy="3377933"/>
          </a:xfrm>
          <a:prstGeom prst="ellipse">
            <a:avLst/>
          </a:prstGeom>
          <a:solidFill>
            <a:schemeClr val="bg1">
              <a:lumMod val="95000"/>
              <a:alpha val="44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13" grpId="0" animBg="1"/>
      <p:bldP spid="7" grpId="0" animBg="1"/>
      <p:bldP spid="8" grpId="0" animBg="1"/>
      <p:bldP spid="9" grpId="0" animBg="1"/>
      <p:bldP spid="2" grpId="0"/>
      <p:bldP spid="10" grpId="0" animBg="1"/>
      <p:bldP spid="11" grpId="0" animBg="1"/>
      <p:bldP spid="12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/>
          <p:cNvSpPr/>
          <p:nvPr/>
        </p:nvSpPr>
        <p:spPr>
          <a:xfrm>
            <a:off x="-2636784" y="4050127"/>
            <a:ext cx="4756678" cy="475667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Circle"/>
          <p:cNvSpPr/>
          <p:nvPr/>
        </p:nvSpPr>
        <p:spPr>
          <a:xfrm>
            <a:off x="-2636640" y="3619104"/>
            <a:ext cx="5273280" cy="5273280"/>
          </a:xfrm>
          <a:prstGeom prst="ellips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Circle"/>
          <p:cNvSpPr/>
          <p:nvPr/>
        </p:nvSpPr>
        <p:spPr>
          <a:xfrm>
            <a:off x="2283503" y="5025416"/>
            <a:ext cx="276662" cy="27666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Circle"/>
          <p:cNvSpPr/>
          <p:nvPr/>
        </p:nvSpPr>
        <p:spPr>
          <a:xfrm>
            <a:off x="9306807" y="-1933120"/>
            <a:ext cx="4966380" cy="4966380"/>
          </a:xfrm>
          <a:prstGeom prst="ellips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Circle"/>
          <p:cNvSpPr/>
          <p:nvPr/>
        </p:nvSpPr>
        <p:spPr>
          <a:xfrm>
            <a:off x="10066071" y="-1173856"/>
            <a:ext cx="3447852" cy="344785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Circle"/>
          <p:cNvSpPr/>
          <p:nvPr/>
        </p:nvSpPr>
        <p:spPr>
          <a:xfrm>
            <a:off x="9143937" y="518393"/>
            <a:ext cx="325740" cy="32574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Circle"/>
          <p:cNvSpPr/>
          <p:nvPr/>
        </p:nvSpPr>
        <p:spPr>
          <a:xfrm>
            <a:off x="-741292" y="-1495921"/>
            <a:ext cx="3377931" cy="3377933"/>
          </a:xfrm>
          <a:prstGeom prst="ellipse">
            <a:avLst/>
          </a:prstGeom>
          <a:solidFill>
            <a:schemeClr val="bg1">
              <a:lumMod val="95000"/>
              <a:alpha val="44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81120" y="38100"/>
            <a:ext cx="4782185" cy="67818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739140" y="108585"/>
            <a:ext cx="2237740" cy="452310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72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！！！打个分再走吧</a:t>
            </a:r>
            <a:endParaRPr lang="zh-CN" altLang="en-US" sz="72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 bldLvl="0" animBg="1"/>
      <p:bldP spid="14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ircle"/>
          <p:cNvSpPr/>
          <p:nvPr/>
        </p:nvSpPr>
        <p:spPr>
          <a:xfrm>
            <a:off x="-741292" y="-1495921"/>
            <a:ext cx="3377931" cy="3377933"/>
          </a:xfrm>
          <a:prstGeom prst="ellipse">
            <a:avLst/>
          </a:prstGeom>
          <a:solidFill>
            <a:schemeClr val="bg1">
              <a:lumMod val="95000"/>
              <a:alpha val="44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Circle"/>
          <p:cNvSpPr/>
          <p:nvPr/>
        </p:nvSpPr>
        <p:spPr>
          <a:xfrm>
            <a:off x="5478565" y="1848157"/>
            <a:ext cx="9175012" cy="9175017"/>
          </a:xfrm>
          <a:prstGeom prst="ellipse">
            <a:avLst/>
          </a:prstGeom>
          <a:solidFill>
            <a:schemeClr val="bg1">
              <a:lumMod val="95000"/>
              <a:alpha val="29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Circle"/>
          <p:cNvSpPr/>
          <p:nvPr/>
        </p:nvSpPr>
        <p:spPr>
          <a:xfrm>
            <a:off x="121315" y="1056649"/>
            <a:ext cx="4775374" cy="477537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Circle"/>
          <p:cNvSpPr/>
          <p:nvPr/>
        </p:nvSpPr>
        <p:spPr>
          <a:xfrm>
            <a:off x="-1206550" y="546981"/>
            <a:ext cx="5764036" cy="5764036"/>
          </a:xfrm>
          <a:prstGeom prst="ellips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Circle"/>
          <p:cNvSpPr/>
          <p:nvPr/>
        </p:nvSpPr>
        <p:spPr>
          <a:xfrm>
            <a:off x="3431776" y="1124969"/>
            <a:ext cx="490913" cy="490913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MH_Others_1"/>
          <p:cNvSpPr txBox="1"/>
          <p:nvPr>
            <p:custDataLst>
              <p:tags r:id="rId1"/>
            </p:custDataLst>
          </p:nvPr>
        </p:nvSpPr>
        <p:spPr>
          <a:xfrm rot="16200000">
            <a:off x="2165210" y="1472484"/>
            <a:ext cx="830580" cy="2851662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cs typeface="+mn-ea"/>
                <a:sym typeface="+mn-lt"/>
              </a:rPr>
              <a:t>演讲内容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454569" y="1197741"/>
            <a:ext cx="27682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2"/>
                </a:solidFill>
                <a:cs typeface="+mn-ea"/>
                <a:sym typeface="+mn-lt"/>
              </a:rPr>
              <a:t>研究的背景与意义</a:t>
            </a:r>
            <a:endParaRPr lang="en-US" sz="2400" b="1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9" name="TextBox 6"/>
          <p:cNvSpPr txBox="1"/>
          <p:nvPr/>
        </p:nvSpPr>
        <p:spPr>
          <a:xfrm>
            <a:off x="7454569" y="2414985"/>
            <a:ext cx="2075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2"/>
                </a:solidFill>
                <a:cs typeface="+mn-ea"/>
                <a:sym typeface="+mn-lt"/>
              </a:rPr>
              <a:t>系统架构设计</a:t>
            </a:r>
            <a:endParaRPr lang="en-US" sz="2400" b="1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11" name="TextBox 6"/>
          <p:cNvSpPr txBox="1"/>
          <p:nvPr/>
        </p:nvSpPr>
        <p:spPr>
          <a:xfrm>
            <a:off x="7454569" y="3613762"/>
            <a:ext cx="2075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2"/>
                </a:solidFill>
                <a:cs typeface="+mn-ea"/>
                <a:sym typeface="+mn-lt"/>
              </a:rPr>
              <a:t>系统功能分析</a:t>
            </a:r>
            <a:endParaRPr lang="en-US" sz="2400" b="1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13" name="PA-文本框 4"/>
          <p:cNvSpPr txBox="1"/>
          <p:nvPr>
            <p:custDataLst>
              <p:tags r:id="rId2"/>
            </p:custDataLst>
          </p:nvPr>
        </p:nvSpPr>
        <p:spPr>
          <a:xfrm>
            <a:off x="5980068" y="956212"/>
            <a:ext cx="1264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spc="30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01.</a:t>
            </a:r>
            <a:endParaRPr lang="zh-CN" altLang="en-US" sz="4800" spc="300">
              <a:solidFill>
                <a:schemeClr val="bg1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PA-文本框 4"/>
          <p:cNvSpPr txBox="1"/>
          <p:nvPr>
            <p:custDataLst>
              <p:tags r:id="rId3"/>
            </p:custDataLst>
          </p:nvPr>
        </p:nvSpPr>
        <p:spPr>
          <a:xfrm>
            <a:off x="5980068" y="2250997"/>
            <a:ext cx="1264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spc="30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02.</a:t>
            </a:r>
            <a:endParaRPr lang="zh-CN" altLang="en-US" sz="4800" spc="300">
              <a:solidFill>
                <a:schemeClr val="bg1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PA-文本框 4"/>
          <p:cNvSpPr txBox="1"/>
          <p:nvPr>
            <p:custDataLst>
              <p:tags r:id="rId4"/>
            </p:custDataLst>
          </p:nvPr>
        </p:nvSpPr>
        <p:spPr>
          <a:xfrm>
            <a:off x="5980068" y="3508983"/>
            <a:ext cx="1264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spc="30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03.</a:t>
            </a:r>
            <a:endParaRPr lang="zh-CN" altLang="en-US" sz="4800" spc="300">
              <a:solidFill>
                <a:schemeClr val="bg1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TextBox 6"/>
          <p:cNvSpPr txBox="1"/>
          <p:nvPr/>
        </p:nvSpPr>
        <p:spPr>
          <a:xfrm>
            <a:off x="7454569" y="4902447"/>
            <a:ext cx="2075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2"/>
                </a:solidFill>
                <a:cs typeface="+mn-ea"/>
                <a:sym typeface="+mn-lt"/>
              </a:rPr>
              <a:t>系统功能设计</a:t>
            </a:r>
            <a:endParaRPr lang="en-US" sz="2400" b="1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18" name="PA-文本框 4"/>
          <p:cNvSpPr txBox="1"/>
          <p:nvPr>
            <p:custDataLst>
              <p:tags r:id="rId5"/>
            </p:custDataLst>
          </p:nvPr>
        </p:nvSpPr>
        <p:spPr>
          <a:xfrm>
            <a:off x="5980068" y="4821613"/>
            <a:ext cx="1264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spc="300">
                <a:solidFill>
                  <a:schemeClr val="bg1">
                    <a:lumMod val="75000"/>
                  </a:schemeClr>
                </a:solidFill>
                <a:cs typeface="+mn-ea"/>
                <a:sym typeface="+mn-lt"/>
              </a:rPr>
              <a:t>04.</a:t>
            </a:r>
            <a:endParaRPr lang="zh-CN" altLang="en-US" sz="4800" spc="300">
              <a:solidFill>
                <a:schemeClr val="bg1">
                  <a:lumMod val="7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99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99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299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299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2" grpId="0" animBg="1"/>
      <p:bldP spid="19" grpId="0" animBg="1"/>
      <p:bldP spid="20" grpId="0" animBg="1"/>
      <p:bldP spid="21" grpId="0" animBg="1"/>
      <p:bldP spid="5" grpId="0"/>
      <p:bldP spid="7" grpId="0"/>
      <p:bldP spid="9" grpId="0"/>
      <p:bldP spid="11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ircle"/>
          <p:cNvSpPr/>
          <p:nvPr/>
        </p:nvSpPr>
        <p:spPr>
          <a:xfrm>
            <a:off x="1630654" y="1138502"/>
            <a:ext cx="3536432" cy="353643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857217" y="1932969"/>
            <a:ext cx="2310130" cy="326390"/>
          </a:xfrm>
          <a:prstGeom prst="rect">
            <a:avLst/>
          </a:prstGeom>
        </p:spPr>
        <p:txBody>
          <a:bodyPr wrap="none" lIns="121917" tIns="60959" rIns="121917" bIns="60959">
            <a:spAutoFit/>
          </a:bodyPr>
          <a:lstStyle/>
          <a:p>
            <a:r>
              <a:rPr lang="en-US" altLang="zh-CN" sz="1335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UNITY   </a:t>
            </a:r>
            <a:r>
              <a:rPr lang="zh-CN" altLang="en-US" sz="1335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自制植物大战僵尸</a:t>
            </a:r>
            <a:endParaRPr lang="zh-CN" altLang="en-US" sz="1335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2173536" y="1685936"/>
            <a:ext cx="2450670" cy="24415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0959" tIns="30479" rIns="60959" bIns="30479">
            <a:spAutoFit/>
          </a:bodyPr>
          <a:lstStyle/>
          <a:p>
            <a:pPr algn="ctr" defTabSz="1088390"/>
            <a:r>
              <a:rPr lang="en-US" altLang="zh-CN" sz="15465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01</a:t>
            </a:r>
            <a:endParaRPr lang="en-CA" sz="15465" spc="-15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 rot="10800000" flipH="1">
            <a:off x="-520700" y="4127500"/>
            <a:ext cx="12725400" cy="2730499"/>
            <a:chOff x="2241547" y="-1"/>
            <a:chExt cx="9950451" cy="3972515"/>
          </a:xfrm>
        </p:grpSpPr>
        <p:sp>
          <p:nvSpPr>
            <p:cNvPr id="7" name="Freeform 68"/>
            <p:cNvSpPr/>
            <p:nvPr userDrawn="1"/>
          </p:nvSpPr>
          <p:spPr bwMode="auto">
            <a:xfrm>
              <a:off x="2241547" y="-1"/>
              <a:ext cx="9950451" cy="3972515"/>
            </a:xfrm>
            <a:custGeom>
              <a:avLst/>
              <a:gdLst>
                <a:gd name="T0" fmla="*/ 1346 w 1346"/>
                <a:gd name="T1" fmla="*/ 352 h 518"/>
                <a:gd name="T2" fmla="*/ 814 w 1346"/>
                <a:gd name="T3" fmla="*/ 346 h 518"/>
                <a:gd name="T4" fmla="*/ 0 w 1346"/>
                <a:gd name="T5" fmla="*/ 0 h 518"/>
                <a:gd name="T6" fmla="*/ 1346 w 1346"/>
                <a:gd name="T7" fmla="*/ 0 h 518"/>
                <a:gd name="T8" fmla="*/ 1346 w 1346"/>
                <a:gd name="T9" fmla="*/ 352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6" h="518">
                  <a:moveTo>
                    <a:pt x="1346" y="352"/>
                  </a:moveTo>
                  <a:cubicBezTo>
                    <a:pt x="1346" y="352"/>
                    <a:pt x="1151" y="518"/>
                    <a:pt x="814" y="346"/>
                  </a:cubicBezTo>
                  <a:cubicBezTo>
                    <a:pt x="576" y="224"/>
                    <a:pt x="312" y="0"/>
                    <a:pt x="0" y="0"/>
                  </a:cubicBezTo>
                  <a:cubicBezTo>
                    <a:pt x="1346" y="0"/>
                    <a:pt x="1346" y="0"/>
                    <a:pt x="1346" y="0"/>
                  </a:cubicBezTo>
                  <a:lnTo>
                    <a:pt x="1346" y="352"/>
                  </a:lnTo>
                  <a:close/>
                </a:path>
              </a:pathLst>
            </a:custGeom>
            <a:gradFill>
              <a:gsLst>
                <a:gs pos="18000">
                  <a:schemeClr val="accent1">
                    <a:lumMod val="60000"/>
                    <a:lumOff val="40000"/>
                  </a:schemeClr>
                </a:gs>
                <a:gs pos="58000">
                  <a:schemeClr val="accent1"/>
                </a:gs>
              </a:gsLst>
              <a:lin ang="18900000" scaled="1"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" name="Freeform 69"/>
            <p:cNvSpPr/>
            <p:nvPr userDrawn="1"/>
          </p:nvSpPr>
          <p:spPr bwMode="auto">
            <a:xfrm>
              <a:off x="6162062" y="-1"/>
              <a:ext cx="6029936" cy="2328077"/>
            </a:xfrm>
            <a:custGeom>
              <a:avLst/>
              <a:gdLst>
                <a:gd name="T0" fmla="*/ 773 w 773"/>
                <a:gd name="T1" fmla="*/ 0 h 318"/>
                <a:gd name="T2" fmla="*/ 773 w 773"/>
                <a:gd name="T3" fmla="*/ 316 h 318"/>
                <a:gd name="T4" fmla="*/ 0 w 773"/>
                <a:gd name="T5" fmla="*/ 0 h 318"/>
                <a:gd name="T6" fmla="*/ 773 w 773"/>
                <a:gd name="T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3" h="318">
                  <a:moveTo>
                    <a:pt x="773" y="0"/>
                  </a:moveTo>
                  <a:cubicBezTo>
                    <a:pt x="773" y="316"/>
                    <a:pt x="773" y="316"/>
                    <a:pt x="773" y="316"/>
                  </a:cubicBezTo>
                  <a:cubicBezTo>
                    <a:pt x="642" y="318"/>
                    <a:pt x="266" y="294"/>
                    <a:pt x="0" y="0"/>
                  </a:cubicBezTo>
                  <a:lnTo>
                    <a:pt x="773" y="0"/>
                  </a:lnTo>
                  <a:close/>
                </a:path>
              </a:pathLst>
            </a:custGeom>
            <a:gradFill flip="none" rotWithShape="1">
              <a:gsLst>
                <a:gs pos="15000">
                  <a:schemeClr val="accent2"/>
                </a:gs>
                <a:gs pos="91000">
                  <a:schemeClr val="accent1"/>
                </a:gs>
              </a:gsLst>
              <a:lin ang="189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9" name="文本框 10"/>
          <p:cNvSpPr txBox="1"/>
          <p:nvPr/>
        </p:nvSpPr>
        <p:spPr bwMode="auto">
          <a:xfrm>
            <a:off x="5858950" y="2358380"/>
            <a:ext cx="430420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 Light" panose="020B0502040204020203" pitchFamily="34" charset="0"/>
              </a:defRPr>
            </a:lvl1pPr>
          </a:lstStyle>
          <a:p>
            <a:pPr>
              <a:defRPr/>
            </a:pPr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研究背景与意义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Circle"/>
          <p:cNvSpPr/>
          <p:nvPr/>
        </p:nvSpPr>
        <p:spPr>
          <a:xfrm>
            <a:off x="856099" y="4851137"/>
            <a:ext cx="1076920" cy="107692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Circle"/>
          <p:cNvSpPr/>
          <p:nvPr/>
        </p:nvSpPr>
        <p:spPr>
          <a:xfrm>
            <a:off x="1089673" y="452379"/>
            <a:ext cx="362943" cy="362943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Circle"/>
          <p:cNvSpPr/>
          <p:nvPr/>
        </p:nvSpPr>
        <p:spPr>
          <a:xfrm>
            <a:off x="10163150" y="-1439117"/>
            <a:ext cx="4966380" cy="4966380"/>
          </a:xfrm>
          <a:prstGeom prst="ellips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Circle"/>
          <p:cNvSpPr/>
          <p:nvPr/>
        </p:nvSpPr>
        <p:spPr>
          <a:xfrm>
            <a:off x="9957435" y="1138502"/>
            <a:ext cx="411430" cy="41143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/>
      <p:bldP spid="5" grpId="0"/>
      <p:bldP spid="9" grpId="0"/>
      <p:bldP spid="17" grpId="0" animBg="1"/>
      <p:bldP spid="18" grpId="0" animBg="1"/>
      <p:bldP spid="19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-1648530" y="-2326330"/>
            <a:ext cx="17955869" cy="13898750"/>
            <a:chOff x="-1691710" y="-2304740"/>
            <a:chExt cx="17955869" cy="13898750"/>
          </a:xfrm>
        </p:grpSpPr>
        <p:sp>
          <p:nvSpPr>
            <p:cNvPr id="23" name="Circle"/>
            <p:cNvSpPr/>
            <p:nvPr/>
          </p:nvSpPr>
          <p:spPr>
            <a:xfrm>
              <a:off x="4325223" y="-2304740"/>
              <a:ext cx="3536432" cy="353643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Circle"/>
            <p:cNvSpPr/>
            <p:nvPr/>
          </p:nvSpPr>
          <p:spPr>
            <a:xfrm>
              <a:off x="11297779" y="4177911"/>
              <a:ext cx="4966380" cy="4966380"/>
            </a:xfrm>
            <a:prstGeom prst="ellipse">
              <a:avLst/>
            </a:prstGeom>
            <a:ln w="12700">
              <a:solidFill>
                <a:schemeClr val="bg1">
                  <a:lumMod val="65000"/>
                  <a:alpha val="30000"/>
                </a:schemeClr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Circle"/>
            <p:cNvSpPr/>
            <p:nvPr/>
          </p:nvSpPr>
          <p:spPr>
            <a:xfrm>
              <a:off x="11297779" y="5459631"/>
              <a:ext cx="411430" cy="411430"/>
            </a:xfrm>
            <a:prstGeom prst="ellipse">
              <a:avLst/>
            </a:prstGeom>
            <a:gradFill>
              <a:gsLst>
                <a:gs pos="0">
                  <a:schemeClr val="accent1">
                    <a:alpha val="26000"/>
                  </a:schemeClr>
                </a:gs>
                <a:gs pos="100000">
                  <a:schemeClr val="accent2">
                    <a:alpha val="6500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7" name="Circle"/>
            <p:cNvSpPr/>
            <p:nvPr/>
          </p:nvSpPr>
          <p:spPr>
            <a:xfrm>
              <a:off x="-1691710" y="2418993"/>
              <a:ext cx="9175012" cy="9175017"/>
            </a:xfrm>
            <a:prstGeom prst="ellipse">
              <a:avLst/>
            </a:prstGeom>
            <a:solidFill>
              <a:schemeClr val="bg1">
                <a:lumMod val="95000"/>
                <a:alpha val="29000"/>
              </a:schemeClr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" name="Group 97"/>
          <p:cNvGrpSpPr/>
          <p:nvPr/>
        </p:nvGrpSpPr>
        <p:grpSpPr>
          <a:xfrm rot="5400000">
            <a:off x="1022128" y="5116252"/>
            <a:ext cx="1181135" cy="54852"/>
            <a:chOff x="5071484" y="4559432"/>
            <a:chExt cx="1599308" cy="74272"/>
          </a:xfrm>
        </p:grpSpPr>
        <p:sp>
          <p:nvSpPr>
            <p:cNvPr id="3" name="Oval 98"/>
            <p:cNvSpPr/>
            <p:nvPr/>
          </p:nvSpPr>
          <p:spPr>
            <a:xfrm>
              <a:off x="5834002" y="4559432"/>
              <a:ext cx="74272" cy="74272"/>
            </a:xfrm>
            <a:prstGeom prst="ellipse">
              <a:avLst/>
            </a:prstGeom>
            <a:noFill/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cs typeface="+mn-ea"/>
                <a:sym typeface="+mn-lt"/>
              </a:endParaRPr>
            </a:p>
          </p:txBody>
        </p:sp>
        <p:grpSp>
          <p:nvGrpSpPr>
            <p:cNvPr id="4" name="Group 99"/>
            <p:cNvGrpSpPr/>
            <p:nvPr/>
          </p:nvGrpSpPr>
          <p:grpSpPr>
            <a:xfrm>
              <a:off x="5071484" y="4596568"/>
              <a:ext cx="1599308" cy="0"/>
              <a:chOff x="5071484" y="4596568"/>
              <a:chExt cx="1599308" cy="0"/>
            </a:xfrm>
          </p:grpSpPr>
          <p:cxnSp>
            <p:nvCxnSpPr>
              <p:cNvPr id="5" name="Straight Connector 135"/>
              <p:cNvCxnSpPr>
                <a:endCxn id="3" idx="2"/>
              </p:cNvCxnSpPr>
              <p:nvPr/>
            </p:nvCxnSpPr>
            <p:spPr>
              <a:xfrm>
                <a:off x="5071484" y="4596568"/>
                <a:ext cx="762518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136"/>
              <p:cNvCxnSpPr/>
              <p:nvPr/>
            </p:nvCxnSpPr>
            <p:spPr>
              <a:xfrm>
                <a:off x="5906886" y="4596568"/>
                <a:ext cx="763906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椭圆 8"/>
          <p:cNvSpPr/>
          <p:nvPr/>
        </p:nvSpPr>
        <p:spPr>
          <a:xfrm>
            <a:off x="1608170" y="1924829"/>
            <a:ext cx="2213033" cy="2213033"/>
          </a:xfrm>
          <a:prstGeom prst="ellipse">
            <a:avLst/>
          </a:prstGeom>
          <a:blipFill dpi="0" rotWithShape="1">
            <a:blip r:embed="rId1"/>
            <a:srcRect/>
            <a:stretch>
              <a:fillRect l="-25078" r="-25078"/>
            </a:stretch>
          </a:blip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7200" b="0" i="0" u="none" strike="noStrike" kern="1200" cap="none" spc="0" normalizeH="0" baseline="0" noProof="0">
              <a:ln>
                <a:noFill/>
              </a:ln>
              <a:solidFill>
                <a:srgbClr val="FFE433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Rounded Rectangle 14"/>
          <p:cNvSpPr>
            <a:spLocks noChangeAspect="1"/>
          </p:cNvSpPr>
          <p:nvPr/>
        </p:nvSpPr>
        <p:spPr>
          <a:xfrm>
            <a:off x="4913630" y="2488565"/>
            <a:ext cx="645160" cy="645160"/>
          </a:xfrm>
          <a:prstGeom prst="roundRect">
            <a:avLst/>
          </a:prstGeom>
          <a:solidFill>
            <a:schemeClr val="accent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01</a:t>
            </a:r>
            <a:endParaRPr lang="zh-CN" altLang="zh-CN" sz="1600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Rounded Rectangle 23"/>
          <p:cNvSpPr>
            <a:spLocks noChangeAspect="1"/>
          </p:cNvSpPr>
          <p:nvPr/>
        </p:nvSpPr>
        <p:spPr>
          <a:xfrm>
            <a:off x="8205470" y="2491105"/>
            <a:ext cx="642620" cy="642620"/>
          </a:xfrm>
          <a:prstGeom prst="roundRect">
            <a:avLst/>
          </a:prstGeom>
          <a:solidFill>
            <a:schemeClr val="accent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02</a:t>
            </a:r>
            <a:endParaRPr lang="zh-CN" altLang="zh-CN" sz="1600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TextBox 6"/>
          <p:cNvSpPr txBox="1"/>
          <p:nvPr/>
        </p:nvSpPr>
        <p:spPr>
          <a:xfrm>
            <a:off x="5712639" y="2488723"/>
            <a:ext cx="207565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研究背景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TextBox 6"/>
          <p:cNvSpPr txBox="1"/>
          <p:nvPr/>
        </p:nvSpPr>
        <p:spPr>
          <a:xfrm>
            <a:off x="8985228" y="2488723"/>
            <a:ext cx="207565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研究意义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683250" y="3244850"/>
            <a:ext cx="184340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基于</a:t>
            </a:r>
            <a:r>
              <a:rPr lang="en-US" altLang="zh-CN" sz="2000"/>
              <a:t>PopCap Games</a:t>
            </a:r>
            <a:r>
              <a:rPr lang="zh-CN" altLang="en-US" sz="2000"/>
              <a:t>公司开发的一款《植物大战僵尸》而开发的一款简易版益智策略类单击游戏</a:t>
            </a:r>
            <a:endParaRPr lang="zh-CN" altLang="en-US" sz="2000"/>
          </a:p>
        </p:txBody>
      </p:sp>
      <p:sp>
        <p:nvSpPr>
          <p:cNvPr id="29" name="文本框 28"/>
          <p:cNvSpPr txBox="1"/>
          <p:nvPr/>
        </p:nvSpPr>
        <p:spPr>
          <a:xfrm>
            <a:off x="9140825" y="3277870"/>
            <a:ext cx="15411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玩家可以从游戏中获得成就感和战略思维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3" grpId="0" bldLvl="0" animBg="1"/>
      <p:bldP spid="14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ircle"/>
          <p:cNvSpPr/>
          <p:nvPr/>
        </p:nvSpPr>
        <p:spPr>
          <a:xfrm>
            <a:off x="1630654" y="1138502"/>
            <a:ext cx="3536432" cy="353643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857217" y="1932969"/>
            <a:ext cx="2310130" cy="326390"/>
          </a:xfrm>
          <a:prstGeom prst="rect">
            <a:avLst/>
          </a:prstGeom>
        </p:spPr>
        <p:txBody>
          <a:bodyPr wrap="none" lIns="121917" tIns="60959" rIns="121917" bIns="60959">
            <a:spAutoFit/>
          </a:bodyPr>
          <a:lstStyle/>
          <a:p>
            <a:pPr algn="l"/>
            <a:r>
              <a:rPr lang="en-US" altLang="zh-CN" sz="1335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UNITY   </a:t>
            </a:r>
            <a:r>
              <a:rPr lang="zh-CN" altLang="en-US" sz="1335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自制植物大战僵尸</a:t>
            </a:r>
            <a:endParaRPr lang="zh-CN" altLang="en-US" sz="1335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2173536" y="1685936"/>
            <a:ext cx="2450670" cy="24415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0959" tIns="30479" rIns="60959" bIns="30479">
            <a:spAutoFit/>
          </a:bodyPr>
          <a:lstStyle/>
          <a:p>
            <a:pPr algn="ctr" defTabSz="1088390"/>
            <a:r>
              <a:rPr lang="en-US" altLang="zh-CN" sz="15465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02</a:t>
            </a:r>
            <a:endParaRPr lang="en-CA" sz="15465" spc="-15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 rot="10800000" flipH="1">
            <a:off x="-520700" y="4127500"/>
            <a:ext cx="12725400" cy="2730499"/>
            <a:chOff x="2241547" y="-1"/>
            <a:chExt cx="9950451" cy="3972515"/>
          </a:xfrm>
        </p:grpSpPr>
        <p:sp>
          <p:nvSpPr>
            <p:cNvPr id="7" name="Freeform 68"/>
            <p:cNvSpPr/>
            <p:nvPr userDrawn="1"/>
          </p:nvSpPr>
          <p:spPr bwMode="auto">
            <a:xfrm>
              <a:off x="2241547" y="-1"/>
              <a:ext cx="9950451" cy="3972515"/>
            </a:xfrm>
            <a:custGeom>
              <a:avLst/>
              <a:gdLst>
                <a:gd name="T0" fmla="*/ 1346 w 1346"/>
                <a:gd name="T1" fmla="*/ 352 h 518"/>
                <a:gd name="T2" fmla="*/ 814 w 1346"/>
                <a:gd name="T3" fmla="*/ 346 h 518"/>
                <a:gd name="T4" fmla="*/ 0 w 1346"/>
                <a:gd name="T5" fmla="*/ 0 h 518"/>
                <a:gd name="T6" fmla="*/ 1346 w 1346"/>
                <a:gd name="T7" fmla="*/ 0 h 518"/>
                <a:gd name="T8" fmla="*/ 1346 w 1346"/>
                <a:gd name="T9" fmla="*/ 352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6" h="518">
                  <a:moveTo>
                    <a:pt x="1346" y="352"/>
                  </a:moveTo>
                  <a:cubicBezTo>
                    <a:pt x="1346" y="352"/>
                    <a:pt x="1151" y="518"/>
                    <a:pt x="814" y="346"/>
                  </a:cubicBezTo>
                  <a:cubicBezTo>
                    <a:pt x="576" y="224"/>
                    <a:pt x="312" y="0"/>
                    <a:pt x="0" y="0"/>
                  </a:cubicBezTo>
                  <a:cubicBezTo>
                    <a:pt x="1346" y="0"/>
                    <a:pt x="1346" y="0"/>
                    <a:pt x="1346" y="0"/>
                  </a:cubicBezTo>
                  <a:lnTo>
                    <a:pt x="1346" y="352"/>
                  </a:lnTo>
                  <a:close/>
                </a:path>
              </a:pathLst>
            </a:custGeom>
            <a:gradFill>
              <a:gsLst>
                <a:gs pos="18000">
                  <a:schemeClr val="accent1">
                    <a:lumMod val="60000"/>
                    <a:lumOff val="40000"/>
                  </a:schemeClr>
                </a:gs>
                <a:gs pos="58000">
                  <a:schemeClr val="accent1"/>
                </a:gs>
              </a:gsLst>
              <a:lin ang="18900000" scaled="1"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" name="Freeform 69"/>
            <p:cNvSpPr/>
            <p:nvPr userDrawn="1"/>
          </p:nvSpPr>
          <p:spPr bwMode="auto">
            <a:xfrm>
              <a:off x="6162062" y="-1"/>
              <a:ext cx="6029936" cy="2328077"/>
            </a:xfrm>
            <a:custGeom>
              <a:avLst/>
              <a:gdLst>
                <a:gd name="T0" fmla="*/ 773 w 773"/>
                <a:gd name="T1" fmla="*/ 0 h 318"/>
                <a:gd name="T2" fmla="*/ 773 w 773"/>
                <a:gd name="T3" fmla="*/ 316 h 318"/>
                <a:gd name="T4" fmla="*/ 0 w 773"/>
                <a:gd name="T5" fmla="*/ 0 h 318"/>
                <a:gd name="T6" fmla="*/ 773 w 773"/>
                <a:gd name="T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3" h="318">
                  <a:moveTo>
                    <a:pt x="773" y="0"/>
                  </a:moveTo>
                  <a:cubicBezTo>
                    <a:pt x="773" y="316"/>
                    <a:pt x="773" y="316"/>
                    <a:pt x="773" y="316"/>
                  </a:cubicBezTo>
                  <a:cubicBezTo>
                    <a:pt x="642" y="318"/>
                    <a:pt x="266" y="294"/>
                    <a:pt x="0" y="0"/>
                  </a:cubicBezTo>
                  <a:lnTo>
                    <a:pt x="773" y="0"/>
                  </a:lnTo>
                  <a:close/>
                </a:path>
              </a:pathLst>
            </a:custGeom>
            <a:gradFill flip="none" rotWithShape="1">
              <a:gsLst>
                <a:gs pos="15000">
                  <a:schemeClr val="accent2"/>
                </a:gs>
                <a:gs pos="91000">
                  <a:schemeClr val="accent1"/>
                </a:gs>
              </a:gsLst>
              <a:lin ang="189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9" name="文本框 10"/>
          <p:cNvSpPr txBox="1"/>
          <p:nvPr/>
        </p:nvSpPr>
        <p:spPr bwMode="auto">
          <a:xfrm>
            <a:off x="5857045" y="2362825"/>
            <a:ext cx="4000773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 Light" panose="020B0502040204020203" pitchFamily="34" charset="0"/>
              </a:defRPr>
            </a:lvl1pPr>
          </a:lstStyle>
          <a:p>
            <a:pPr>
              <a:defRPr/>
            </a:pPr>
            <a:r>
              <a:rPr lang="zh-CN" altLang="en-US" sz="4000" dirty="0">
                <a:solidFill>
                  <a:schemeClr val="accent2"/>
                </a:solidFill>
                <a:cs typeface="+mn-ea"/>
                <a:sym typeface="+mn-lt"/>
              </a:rPr>
              <a:t>系统架构设计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Circle"/>
          <p:cNvSpPr/>
          <p:nvPr/>
        </p:nvSpPr>
        <p:spPr>
          <a:xfrm>
            <a:off x="856099" y="4851137"/>
            <a:ext cx="1076920" cy="107692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Circle"/>
          <p:cNvSpPr/>
          <p:nvPr/>
        </p:nvSpPr>
        <p:spPr>
          <a:xfrm>
            <a:off x="1089673" y="452379"/>
            <a:ext cx="362943" cy="362943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Circle"/>
          <p:cNvSpPr/>
          <p:nvPr/>
        </p:nvSpPr>
        <p:spPr>
          <a:xfrm>
            <a:off x="10163150" y="-1439117"/>
            <a:ext cx="4966380" cy="4966380"/>
          </a:xfrm>
          <a:prstGeom prst="ellips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Circle"/>
          <p:cNvSpPr/>
          <p:nvPr/>
        </p:nvSpPr>
        <p:spPr>
          <a:xfrm>
            <a:off x="9957435" y="1138502"/>
            <a:ext cx="411430" cy="41143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/>
      <p:bldP spid="5" grpId="0"/>
      <p:bldP spid="9" grpId="0"/>
      <p:bldP spid="17" grpId="0" animBg="1"/>
      <p:bldP spid="18" grpId="0" animBg="1"/>
      <p:bldP spid="19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-1691710" y="-2304740"/>
            <a:ext cx="17955869" cy="13898750"/>
            <a:chOff x="-1691710" y="-2304740"/>
            <a:chExt cx="17955869" cy="13898750"/>
          </a:xfrm>
        </p:grpSpPr>
        <p:sp>
          <p:nvSpPr>
            <p:cNvPr id="16" name="Circle"/>
            <p:cNvSpPr/>
            <p:nvPr/>
          </p:nvSpPr>
          <p:spPr>
            <a:xfrm>
              <a:off x="4325223" y="-2304740"/>
              <a:ext cx="3536432" cy="353643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7" name="Rectangle 19"/>
            <p:cNvSpPr/>
            <p:nvPr/>
          </p:nvSpPr>
          <p:spPr>
            <a:xfrm>
              <a:off x="4152214" y="175783"/>
              <a:ext cx="3995676" cy="469633"/>
            </a:xfrm>
            <a:prstGeom prst="rect">
              <a:avLst/>
            </a:prstGeom>
          </p:spPr>
          <p:txBody>
            <a:bodyPr wrap="none" lIns="0" tIns="0" rIns="0" bIns="0">
              <a:noAutofit/>
            </a:bodyPr>
            <a:lstStyle/>
            <a:p>
              <a:pPr algn="ctr"/>
              <a:endParaRPr lang="zh-CN" altLang="en-US" sz="2000" b="1" spc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Circle"/>
            <p:cNvSpPr/>
            <p:nvPr/>
          </p:nvSpPr>
          <p:spPr>
            <a:xfrm>
              <a:off x="11297779" y="4177911"/>
              <a:ext cx="4966380" cy="4966380"/>
            </a:xfrm>
            <a:prstGeom prst="ellipse">
              <a:avLst/>
            </a:prstGeom>
            <a:ln w="12700">
              <a:solidFill>
                <a:schemeClr val="bg1">
                  <a:lumMod val="65000"/>
                  <a:alpha val="30000"/>
                </a:schemeClr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Circle"/>
            <p:cNvSpPr/>
            <p:nvPr/>
          </p:nvSpPr>
          <p:spPr>
            <a:xfrm>
              <a:off x="11297779" y="5459631"/>
              <a:ext cx="411430" cy="411430"/>
            </a:xfrm>
            <a:prstGeom prst="ellipse">
              <a:avLst/>
            </a:prstGeom>
            <a:gradFill>
              <a:gsLst>
                <a:gs pos="0">
                  <a:schemeClr val="accent1">
                    <a:alpha val="26000"/>
                  </a:schemeClr>
                </a:gs>
                <a:gs pos="100000">
                  <a:schemeClr val="accent2">
                    <a:alpha val="6500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0" name="Circle"/>
            <p:cNvSpPr/>
            <p:nvPr/>
          </p:nvSpPr>
          <p:spPr>
            <a:xfrm>
              <a:off x="-1691710" y="2418993"/>
              <a:ext cx="9175012" cy="9175017"/>
            </a:xfrm>
            <a:prstGeom prst="ellipse">
              <a:avLst/>
            </a:prstGeom>
            <a:solidFill>
              <a:schemeClr val="bg1">
                <a:lumMod val="95000"/>
                <a:alpha val="29000"/>
              </a:schemeClr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" name="isḷîḍê"/>
          <p:cNvSpPr/>
          <p:nvPr/>
        </p:nvSpPr>
        <p:spPr>
          <a:xfrm>
            <a:off x="745490" y="1675130"/>
            <a:ext cx="10408920" cy="257365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t" anchorCtr="1">
            <a:normAutofit/>
          </a:bodyPr>
          <a:lstStyle/>
          <a:p>
            <a:pPr lvl="0" algn="ctr" defTabSz="913765">
              <a:defRPr/>
            </a:pP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23620" y="1842135"/>
            <a:ext cx="993838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2"/>
                </a:solidFill>
              </a:rPr>
              <a:t>     </a:t>
            </a:r>
            <a:endParaRPr lang="zh-CN" altLang="en-US" sz="2400">
              <a:solidFill>
                <a:schemeClr val="bg2"/>
              </a:solidFill>
            </a:endParaRPr>
          </a:p>
          <a:p>
            <a:r>
              <a:rPr lang="zh-CN" altLang="en-US" sz="2400">
                <a:solidFill>
                  <a:schemeClr val="bg2"/>
                </a:solidFill>
              </a:rPr>
              <a:t> </a:t>
            </a:r>
            <a:r>
              <a:rPr lang="en-US" altLang="zh-CN" sz="2400">
                <a:solidFill>
                  <a:schemeClr val="bg2"/>
                </a:solidFill>
              </a:rPr>
              <a:t>    </a:t>
            </a:r>
            <a:r>
              <a:rPr lang="zh-CN" altLang="en-US" sz="2400">
                <a:solidFill>
                  <a:schemeClr val="bg2"/>
                </a:solidFill>
              </a:rPr>
              <a:t>植物大战僵尸是一款新奇的即时战略、防御战略游戏，武装您的植物，切换他们不同的功能。不同的敌人，不同的玩法，加之夕阳，浓雾以及泳池之类的障碍增加了其挑战性，奇特的游戏乐趣永无止境。可怕的僵尸即将入侵您的家，您唯一的防御方式就是您栽种的植物哦。一起来挑战吧！</a:t>
            </a:r>
            <a:endParaRPr lang="zh-CN" altLang="en-US" sz="2400">
              <a:solidFill>
                <a:schemeClr val="bg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-1680915" y="2418993"/>
            <a:ext cx="17955869" cy="9175017"/>
            <a:chOff x="-1691710" y="2418993"/>
            <a:chExt cx="17955869" cy="9175017"/>
          </a:xfrm>
        </p:grpSpPr>
        <p:sp>
          <p:nvSpPr>
            <p:cNvPr id="20" name="Circle"/>
            <p:cNvSpPr/>
            <p:nvPr/>
          </p:nvSpPr>
          <p:spPr>
            <a:xfrm>
              <a:off x="11297779" y="4177911"/>
              <a:ext cx="4966380" cy="4966380"/>
            </a:xfrm>
            <a:prstGeom prst="ellipse">
              <a:avLst/>
            </a:prstGeom>
            <a:ln w="12700">
              <a:solidFill>
                <a:schemeClr val="bg1">
                  <a:lumMod val="65000"/>
                  <a:alpha val="30000"/>
                </a:schemeClr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Circle"/>
            <p:cNvSpPr/>
            <p:nvPr/>
          </p:nvSpPr>
          <p:spPr>
            <a:xfrm>
              <a:off x="11297779" y="5459631"/>
              <a:ext cx="411430" cy="411430"/>
            </a:xfrm>
            <a:prstGeom prst="ellipse">
              <a:avLst/>
            </a:prstGeom>
            <a:gradFill>
              <a:gsLst>
                <a:gs pos="0">
                  <a:schemeClr val="accent1">
                    <a:alpha val="26000"/>
                  </a:schemeClr>
                </a:gs>
                <a:gs pos="100000">
                  <a:schemeClr val="accent2">
                    <a:alpha val="6500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" name="Circle"/>
            <p:cNvSpPr/>
            <p:nvPr/>
          </p:nvSpPr>
          <p:spPr>
            <a:xfrm>
              <a:off x="-1691710" y="2418993"/>
              <a:ext cx="9175012" cy="9175017"/>
            </a:xfrm>
            <a:prstGeom prst="ellipse">
              <a:avLst/>
            </a:prstGeom>
            <a:solidFill>
              <a:schemeClr val="bg1">
                <a:lumMod val="95000"/>
                <a:alpha val="29000"/>
              </a:schemeClr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" name="平行四边形 1"/>
          <p:cNvSpPr/>
          <p:nvPr/>
        </p:nvSpPr>
        <p:spPr>
          <a:xfrm flipH="1">
            <a:off x="5736845" y="0"/>
            <a:ext cx="7050594" cy="7209692"/>
          </a:xfrm>
          <a:prstGeom prst="parallelogram">
            <a:avLst>
              <a:gd name="adj" fmla="val 45117"/>
            </a:avLst>
          </a:prstGeom>
          <a:blipFill>
            <a:blip r:embed="rId1"/>
            <a:srcRect/>
            <a:stretch>
              <a:fillRect l="-26772" r="-26772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3" name="平行四边形 2"/>
          <p:cNvSpPr/>
          <p:nvPr/>
        </p:nvSpPr>
        <p:spPr>
          <a:xfrm flipH="1">
            <a:off x="6672646" y="2325606"/>
            <a:ext cx="2208029" cy="4012804"/>
          </a:xfrm>
          <a:prstGeom prst="parallelogram">
            <a:avLst>
              <a:gd name="adj" fmla="val 80955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9" name="isḻïḋè"/>
          <p:cNvSpPr/>
          <p:nvPr/>
        </p:nvSpPr>
        <p:spPr bwMode="auto">
          <a:xfrm>
            <a:off x="5657409" y="4041529"/>
            <a:ext cx="253700" cy="253318"/>
          </a:xfrm>
          <a:custGeom>
            <a:avLst/>
            <a:gdLst>
              <a:gd name="connsiteX0" fmla="*/ 506334 w 607638"/>
              <a:gd name="connsiteY0" fmla="*/ 455027 h 606722"/>
              <a:gd name="connsiteX1" fmla="*/ 506334 w 607638"/>
              <a:gd name="connsiteY1" fmla="*/ 505592 h 606722"/>
              <a:gd name="connsiteX2" fmla="*/ 531616 w 607638"/>
              <a:gd name="connsiteY2" fmla="*/ 505592 h 606722"/>
              <a:gd name="connsiteX3" fmla="*/ 556986 w 607638"/>
              <a:gd name="connsiteY3" fmla="*/ 480265 h 606722"/>
              <a:gd name="connsiteX4" fmla="*/ 531616 w 607638"/>
              <a:gd name="connsiteY4" fmla="*/ 455027 h 606722"/>
              <a:gd name="connsiteX5" fmla="*/ 430401 w 607638"/>
              <a:gd name="connsiteY5" fmla="*/ 353896 h 606722"/>
              <a:gd name="connsiteX6" fmla="*/ 405031 w 607638"/>
              <a:gd name="connsiteY6" fmla="*/ 379223 h 606722"/>
              <a:gd name="connsiteX7" fmla="*/ 430401 w 607638"/>
              <a:gd name="connsiteY7" fmla="*/ 404461 h 606722"/>
              <a:gd name="connsiteX8" fmla="*/ 455683 w 607638"/>
              <a:gd name="connsiteY8" fmla="*/ 404461 h 606722"/>
              <a:gd name="connsiteX9" fmla="*/ 455683 w 607638"/>
              <a:gd name="connsiteY9" fmla="*/ 353896 h 606722"/>
              <a:gd name="connsiteX10" fmla="*/ 480964 w 607638"/>
              <a:gd name="connsiteY10" fmla="*/ 252766 h 606722"/>
              <a:gd name="connsiteX11" fmla="*/ 506334 w 607638"/>
              <a:gd name="connsiteY11" fmla="*/ 278093 h 606722"/>
              <a:gd name="connsiteX12" fmla="*/ 506334 w 607638"/>
              <a:gd name="connsiteY12" fmla="*/ 303331 h 606722"/>
              <a:gd name="connsiteX13" fmla="*/ 556986 w 607638"/>
              <a:gd name="connsiteY13" fmla="*/ 303331 h 606722"/>
              <a:gd name="connsiteX14" fmla="*/ 582268 w 607638"/>
              <a:gd name="connsiteY14" fmla="*/ 328658 h 606722"/>
              <a:gd name="connsiteX15" fmla="*/ 556986 w 607638"/>
              <a:gd name="connsiteY15" fmla="*/ 353896 h 606722"/>
              <a:gd name="connsiteX16" fmla="*/ 506334 w 607638"/>
              <a:gd name="connsiteY16" fmla="*/ 353896 h 606722"/>
              <a:gd name="connsiteX17" fmla="*/ 506334 w 607638"/>
              <a:gd name="connsiteY17" fmla="*/ 404461 h 606722"/>
              <a:gd name="connsiteX18" fmla="*/ 531616 w 607638"/>
              <a:gd name="connsiteY18" fmla="*/ 404461 h 606722"/>
              <a:gd name="connsiteX19" fmla="*/ 607638 w 607638"/>
              <a:gd name="connsiteY19" fmla="*/ 480265 h 606722"/>
              <a:gd name="connsiteX20" fmla="*/ 531616 w 607638"/>
              <a:gd name="connsiteY20" fmla="*/ 556157 h 606722"/>
              <a:gd name="connsiteX21" fmla="*/ 506334 w 607638"/>
              <a:gd name="connsiteY21" fmla="*/ 556157 h 606722"/>
              <a:gd name="connsiteX22" fmla="*/ 506334 w 607638"/>
              <a:gd name="connsiteY22" fmla="*/ 581395 h 606722"/>
              <a:gd name="connsiteX23" fmla="*/ 480964 w 607638"/>
              <a:gd name="connsiteY23" fmla="*/ 606722 h 606722"/>
              <a:gd name="connsiteX24" fmla="*/ 455683 w 607638"/>
              <a:gd name="connsiteY24" fmla="*/ 581395 h 606722"/>
              <a:gd name="connsiteX25" fmla="*/ 455683 w 607638"/>
              <a:gd name="connsiteY25" fmla="*/ 556157 h 606722"/>
              <a:gd name="connsiteX26" fmla="*/ 405031 w 607638"/>
              <a:gd name="connsiteY26" fmla="*/ 556157 h 606722"/>
              <a:gd name="connsiteX27" fmla="*/ 379749 w 607638"/>
              <a:gd name="connsiteY27" fmla="*/ 530830 h 606722"/>
              <a:gd name="connsiteX28" fmla="*/ 405031 w 607638"/>
              <a:gd name="connsiteY28" fmla="*/ 505592 h 606722"/>
              <a:gd name="connsiteX29" fmla="*/ 455683 w 607638"/>
              <a:gd name="connsiteY29" fmla="*/ 505592 h 606722"/>
              <a:gd name="connsiteX30" fmla="*/ 455683 w 607638"/>
              <a:gd name="connsiteY30" fmla="*/ 455027 h 606722"/>
              <a:gd name="connsiteX31" fmla="*/ 430401 w 607638"/>
              <a:gd name="connsiteY31" fmla="*/ 455027 h 606722"/>
              <a:gd name="connsiteX32" fmla="*/ 354379 w 607638"/>
              <a:gd name="connsiteY32" fmla="*/ 379223 h 606722"/>
              <a:gd name="connsiteX33" fmla="*/ 430401 w 607638"/>
              <a:gd name="connsiteY33" fmla="*/ 303331 h 606722"/>
              <a:gd name="connsiteX34" fmla="*/ 455683 w 607638"/>
              <a:gd name="connsiteY34" fmla="*/ 303331 h 606722"/>
              <a:gd name="connsiteX35" fmla="*/ 455683 w 607638"/>
              <a:gd name="connsiteY35" fmla="*/ 278093 h 606722"/>
              <a:gd name="connsiteX36" fmla="*/ 480964 w 607638"/>
              <a:gd name="connsiteY36" fmla="*/ 252766 h 606722"/>
              <a:gd name="connsiteX37" fmla="*/ 303759 w 607638"/>
              <a:gd name="connsiteY37" fmla="*/ 151716 h 606722"/>
              <a:gd name="connsiteX38" fmla="*/ 329117 w 607638"/>
              <a:gd name="connsiteY38" fmla="*/ 176950 h 606722"/>
              <a:gd name="connsiteX39" fmla="*/ 329117 w 607638"/>
              <a:gd name="connsiteY39" fmla="*/ 303301 h 606722"/>
              <a:gd name="connsiteX40" fmla="*/ 303759 w 607638"/>
              <a:gd name="connsiteY40" fmla="*/ 328624 h 606722"/>
              <a:gd name="connsiteX41" fmla="*/ 227862 w 607638"/>
              <a:gd name="connsiteY41" fmla="*/ 328624 h 606722"/>
              <a:gd name="connsiteX42" fmla="*/ 202593 w 607638"/>
              <a:gd name="connsiteY42" fmla="*/ 303301 h 606722"/>
              <a:gd name="connsiteX43" fmla="*/ 227862 w 607638"/>
              <a:gd name="connsiteY43" fmla="*/ 278066 h 606722"/>
              <a:gd name="connsiteX44" fmla="*/ 278490 w 607638"/>
              <a:gd name="connsiteY44" fmla="*/ 278066 h 606722"/>
              <a:gd name="connsiteX45" fmla="*/ 278490 w 607638"/>
              <a:gd name="connsiteY45" fmla="*/ 176950 h 606722"/>
              <a:gd name="connsiteX46" fmla="*/ 303759 w 607638"/>
              <a:gd name="connsiteY46" fmla="*/ 151716 h 606722"/>
              <a:gd name="connsiteX47" fmla="*/ 303762 w 607638"/>
              <a:gd name="connsiteY47" fmla="*/ 0 h 606722"/>
              <a:gd name="connsiteX48" fmla="*/ 606634 w 607638"/>
              <a:gd name="connsiteY48" fmla="*/ 220667 h 606722"/>
              <a:gd name="connsiteX49" fmla="*/ 589190 w 607638"/>
              <a:gd name="connsiteY49" fmla="*/ 251860 h 606722"/>
              <a:gd name="connsiteX50" fmla="*/ 557950 w 607638"/>
              <a:gd name="connsiteY50" fmla="*/ 234353 h 606722"/>
              <a:gd name="connsiteX51" fmla="*/ 303762 w 607638"/>
              <a:gd name="connsiteY51" fmla="*/ 50568 h 606722"/>
              <a:gd name="connsiteX52" fmla="*/ 50642 w 607638"/>
              <a:gd name="connsiteY52" fmla="*/ 303317 h 606722"/>
              <a:gd name="connsiteX53" fmla="*/ 303762 w 607638"/>
              <a:gd name="connsiteY53" fmla="*/ 556154 h 606722"/>
              <a:gd name="connsiteX54" fmla="*/ 329127 w 607638"/>
              <a:gd name="connsiteY54" fmla="*/ 581394 h 606722"/>
              <a:gd name="connsiteX55" fmla="*/ 303762 w 607638"/>
              <a:gd name="connsiteY55" fmla="*/ 606722 h 606722"/>
              <a:gd name="connsiteX56" fmla="*/ 0 w 607638"/>
              <a:gd name="connsiteY56" fmla="*/ 303317 h 606722"/>
              <a:gd name="connsiteX57" fmla="*/ 303762 w 607638"/>
              <a:gd name="connsiteY57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07638" h="606722">
                <a:moveTo>
                  <a:pt x="506334" y="455027"/>
                </a:moveTo>
                <a:lnTo>
                  <a:pt x="506334" y="505592"/>
                </a:lnTo>
                <a:lnTo>
                  <a:pt x="531616" y="505592"/>
                </a:lnTo>
                <a:cubicBezTo>
                  <a:pt x="545592" y="505592"/>
                  <a:pt x="556986" y="494217"/>
                  <a:pt x="556986" y="480265"/>
                </a:cubicBezTo>
                <a:cubicBezTo>
                  <a:pt x="556986" y="466401"/>
                  <a:pt x="545592" y="455027"/>
                  <a:pt x="531616" y="455027"/>
                </a:cubicBezTo>
                <a:close/>
                <a:moveTo>
                  <a:pt x="430401" y="353896"/>
                </a:moveTo>
                <a:cubicBezTo>
                  <a:pt x="416425" y="353896"/>
                  <a:pt x="405031" y="365271"/>
                  <a:pt x="405031" y="379223"/>
                </a:cubicBezTo>
                <a:cubicBezTo>
                  <a:pt x="405031" y="393087"/>
                  <a:pt x="416425" y="404461"/>
                  <a:pt x="430401" y="404461"/>
                </a:cubicBezTo>
                <a:lnTo>
                  <a:pt x="455683" y="404461"/>
                </a:lnTo>
                <a:lnTo>
                  <a:pt x="455683" y="353896"/>
                </a:lnTo>
                <a:close/>
                <a:moveTo>
                  <a:pt x="480964" y="252766"/>
                </a:moveTo>
                <a:cubicBezTo>
                  <a:pt x="495029" y="252766"/>
                  <a:pt x="506334" y="264141"/>
                  <a:pt x="506334" y="278093"/>
                </a:cubicBezTo>
                <a:lnTo>
                  <a:pt x="506334" y="303331"/>
                </a:lnTo>
                <a:lnTo>
                  <a:pt x="556986" y="303331"/>
                </a:lnTo>
                <a:cubicBezTo>
                  <a:pt x="570962" y="303331"/>
                  <a:pt x="582268" y="314706"/>
                  <a:pt x="582268" y="328658"/>
                </a:cubicBezTo>
                <a:cubicBezTo>
                  <a:pt x="582268" y="342610"/>
                  <a:pt x="570962" y="353896"/>
                  <a:pt x="556986" y="353896"/>
                </a:cubicBezTo>
                <a:lnTo>
                  <a:pt x="506334" y="353896"/>
                </a:lnTo>
                <a:lnTo>
                  <a:pt x="506334" y="404461"/>
                </a:lnTo>
                <a:lnTo>
                  <a:pt x="531616" y="404461"/>
                </a:lnTo>
                <a:cubicBezTo>
                  <a:pt x="573544" y="404461"/>
                  <a:pt x="607638" y="438497"/>
                  <a:pt x="607638" y="480265"/>
                </a:cubicBezTo>
                <a:cubicBezTo>
                  <a:pt x="607638" y="522121"/>
                  <a:pt x="573544" y="556157"/>
                  <a:pt x="531616" y="556157"/>
                </a:cubicBezTo>
                <a:lnTo>
                  <a:pt x="506334" y="556157"/>
                </a:lnTo>
                <a:lnTo>
                  <a:pt x="506334" y="581395"/>
                </a:lnTo>
                <a:cubicBezTo>
                  <a:pt x="506334" y="595347"/>
                  <a:pt x="495029" y="606722"/>
                  <a:pt x="480964" y="606722"/>
                </a:cubicBezTo>
                <a:cubicBezTo>
                  <a:pt x="466988" y="606722"/>
                  <a:pt x="455683" y="595347"/>
                  <a:pt x="455683" y="581395"/>
                </a:cubicBezTo>
                <a:lnTo>
                  <a:pt x="455683" y="556157"/>
                </a:lnTo>
                <a:lnTo>
                  <a:pt x="405031" y="556157"/>
                </a:lnTo>
                <a:cubicBezTo>
                  <a:pt x="391055" y="556157"/>
                  <a:pt x="379749" y="544782"/>
                  <a:pt x="379749" y="530830"/>
                </a:cubicBezTo>
                <a:cubicBezTo>
                  <a:pt x="379749" y="516878"/>
                  <a:pt x="391055" y="505592"/>
                  <a:pt x="405031" y="505592"/>
                </a:cubicBezTo>
                <a:lnTo>
                  <a:pt x="455683" y="505592"/>
                </a:lnTo>
                <a:lnTo>
                  <a:pt x="455683" y="455027"/>
                </a:lnTo>
                <a:lnTo>
                  <a:pt x="430401" y="455027"/>
                </a:lnTo>
                <a:cubicBezTo>
                  <a:pt x="388473" y="455027"/>
                  <a:pt x="354379" y="420991"/>
                  <a:pt x="354379" y="379223"/>
                </a:cubicBezTo>
                <a:cubicBezTo>
                  <a:pt x="354379" y="337367"/>
                  <a:pt x="388473" y="303331"/>
                  <a:pt x="430401" y="303331"/>
                </a:cubicBezTo>
                <a:lnTo>
                  <a:pt x="455683" y="303331"/>
                </a:lnTo>
                <a:lnTo>
                  <a:pt x="455683" y="278093"/>
                </a:lnTo>
                <a:cubicBezTo>
                  <a:pt x="455683" y="264141"/>
                  <a:pt x="466988" y="252766"/>
                  <a:pt x="480964" y="252766"/>
                </a:cubicBezTo>
                <a:close/>
                <a:moveTo>
                  <a:pt x="303759" y="151716"/>
                </a:moveTo>
                <a:cubicBezTo>
                  <a:pt x="317817" y="151716"/>
                  <a:pt x="329117" y="163000"/>
                  <a:pt x="329117" y="176950"/>
                </a:cubicBezTo>
                <a:lnTo>
                  <a:pt x="329117" y="303301"/>
                </a:lnTo>
                <a:cubicBezTo>
                  <a:pt x="329117" y="317251"/>
                  <a:pt x="317817" y="328624"/>
                  <a:pt x="303759" y="328624"/>
                </a:cubicBezTo>
                <a:lnTo>
                  <a:pt x="227862" y="328624"/>
                </a:lnTo>
                <a:cubicBezTo>
                  <a:pt x="213893" y="328624"/>
                  <a:pt x="202593" y="317251"/>
                  <a:pt x="202593" y="303301"/>
                </a:cubicBezTo>
                <a:cubicBezTo>
                  <a:pt x="202593" y="289351"/>
                  <a:pt x="213893" y="278066"/>
                  <a:pt x="227862" y="278066"/>
                </a:cubicBezTo>
                <a:lnTo>
                  <a:pt x="278490" y="278066"/>
                </a:lnTo>
                <a:lnTo>
                  <a:pt x="278490" y="176950"/>
                </a:lnTo>
                <a:cubicBezTo>
                  <a:pt x="278490" y="163000"/>
                  <a:pt x="289790" y="151716"/>
                  <a:pt x="303759" y="151716"/>
                </a:cubicBezTo>
                <a:close/>
                <a:moveTo>
                  <a:pt x="303762" y="0"/>
                </a:moveTo>
                <a:cubicBezTo>
                  <a:pt x="443049" y="0"/>
                  <a:pt x="570410" y="92781"/>
                  <a:pt x="606634" y="220667"/>
                </a:cubicBezTo>
                <a:cubicBezTo>
                  <a:pt x="610461" y="234086"/>
                  <a:pt x="602629" y="248039"/>
                  <a:pt x="589190" y="251860"/>
                </a:cubicBezTo>
                <a:cubicBezTo>
                  <a:pt x="575839" y="255504"/>
                  <a:pt x="561688" y="247861"/>
                  <a:pt x="557950" y="234353"/>
                </a:cubicBezTo>
                <a:cubicBezTo>
                  <a:pt x="527779" y="127885"/>
                  <a:pt x="420888" y="50568"/>
                  <a:pt x="303762" y="50568"/>
                </a:cubicBezTo>
                <a:cubicBezTo>
                  <a:pt x="164208" y="50568"/>
                  <a:pt x="50642" y="163967"/>
                  <a:pt x="50642" y="303317"/>
                </a:cubicBezTo>
                <a:cubicBezTo>
                  <a:pt x="50642" y="442755"/>
                  <a:pt x="164208" y="556154"/>
                  <a:pt x="303762" y="556154"/>
                </a:cubicBezTo>
                <a:cubicBezTo>
                  <a:pt x="317824" y="556154"/>
                  <a:pt x="329127" y="567441"/>
                  <a:pt x="329127" y="581394"/>
                </a:cubicBezTo>
                <a:cubicBezTo>
                  <a:pt x="329127" y="595347"/>
                  <a:pt x="317824" y="606722"/>
                  <a:pt x="303762" y="606722"/>
                </a:cubicBezTo>
                <a:cubicBezTo>
                  <a:pt x="136261" y="606722"/>
                  <a:pt x="0" y="470661"/>
                  <a:pt x="0" y="303317"/>
                </a:cubicBezTo>
                <a:cubicBezTo>
                  <a:pt x="0" y="136061"/>
                  <a:pt x="136261" y="0"/>
                  <a:pt x="3037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135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PA-文本框 6"/>
          <p:cNvSpPr txBox="1"/>
          <p:nvPr>
            <p:custDataLst>
              <p:tags r:id="rId2"/>
            </p:custDataLst>
          </p:nvPr>
        </p:nvSpPr>
        <p:spPr>
          <a:xfrm>
            <a:off x="789940" y="1788795"/>
            <a:ext cx="472567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>
                    <a:lumMod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设计植物大战僵尸系统，使用</a:t>
            </a:r>
            <a:r>
              <a:rPr lang="en-US" altLang="zh-CN" sz="3600" b="1" dirty="0">
                <a:solidFill>
                  <a:schemeClr val="bg1">
                    <a:lumMod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Java</a:t>
            </a:r>
            <a:r>
              <a:rPr lang="zh-CN" altLang="en-US" sz="3600" b="1" dirty="0">
                <a:solidFill>
                  <a:schemeClr val="bg1">
                    <a:lumMod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语言，前后端分离开发，数据库使用</a:t>
            </a:r>
            <a:r>
              <a:rPr lang="en-US" altLang="zh-CN" sz="3600" b="1" dirty="0">
                <a:solidFill>
                  <a:schemeClr val="bg1">
                    <a:lumMod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MySQL</a:t>
            </a:r>
            <a:r>
              <a:rPr lang="zh-CN" altLang="en-US" sz="3600" b="1" dirty="0">
                <a:solidFill>
                  <a:schemeClr val="bg1">
                    <a:lumMod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ea"/>
                <a:sym typeface="+mn-lt"/>
              </a:rPr>
              <a:t>数据库</a:t>
            </a:r>
            <a:endParaRPr lang="zh-CN" altLang="en-US" sz="3600" b="1" dirty="0">
              <a:solidFill>
                <a:schemeClr val="bg1">
                  <a:lumMod val="75000"/>
                </a:schemeClr>
              </a:solidFill>
              <a:latin typeface="黑体" panose="02010609060101010101" charset="-122"/>
              <a:ea typeface="黑体" panose="02010609060101010101" charset="-122"/>
              <a:cs typeface="+mn-ea"/>
              <a:sym typeface="+mn-lt"/>
            </a:endParaRPr>
          </a:p>
        </p:txBody>
      </p:sp>
      <p:sp>
        <p:nvSpPr>
          <p:cNvPr id="14" name="Shape 2955"/>
          <p:cNvSpPr/>
          <p:nvPr/>
        </p:nvSpPr>
        <p:spPr>
          <a:xfrm>
            <a:off x="1267675" y="5219190"/>
            <a:ext cx="456083" cy="4560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10529" y="17673"/>
                  <a:pt x="10309" y="17892"/>
                  <a:pt x="10309" y="18164"/>
                </a:cubicBez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18164"/>
                </a:lnTo>
                <a:cubicBezTo>
                  <a:pt x="11291" y="17892"/>
                  <a:pt x="11071" y="17673"/>
                  <a:pt x="10800" y="17673"/>
                </a:cubicBezTo>
                <a:moveTo>
                  <a:pt x="10800" y="15709"/>
                </a:moveTo>
                <a:cubicBezTo>
                  <a:pt x="8089" y="15709"/>
                  <a:pt x="5891" y="13511"/>
                  <a:pt x="5891" y="10800"/>
                </a:cubicBezTo>
                <a:cubicBezTo>
                  <a:pt x="5891" y="8088"/>
                  <a:pt x="8089" y="5891"/>
                  <a:pt x="10800" y="5891"/>
                </a:cubicBezTo>
                <a:cubicBezTo>
                  <a:pt x="13511" y="5891"/>
                  <a:pt x="15709" y="8088"/>
                  <a:pt x="15709" y="10800"/>
                </a:cubicBezTo>
                <a:cubicBezTo>
                  <a:pt x="15709" y="13511"/>
                  <a:pt x="13511" y="15709"/>
                  <a:pt x="10800" y="15709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16354" y="15660"/>
                </a:moveTo>
                <a:cubicBezTo>
                  <a:pt x="16162" y="15468"/>
                  <a:pt x="15851" y="15468"/>
                  <a:pt x="15659" y="15660"/>
                </a:cubicBezTo>
                <a:cubicBezTo>
                  <a:pt x="15468" y="15851"/>
                  <a:pt x="15468" y="16163"/>
                  <a:pt x="15659" y="16354"/>
                </a:cubicBezTo>
                <a:lnTo>
                  <a:pt x="17742" y="18437"/>
                </a:lnTo>
                <a:cubicBezTo>
                  <a:pt x="17934" y="18629"/>
                  <a:pt x="18245" y="18629"/>
                  <a:pt x="18437" y="18437"/>
                </a:cubicBezTo>
                <a:cubicBezTo>
                  <a:pt x="18628" y="18245"/>
                  <a:pt x="18628" y="17934"/>
                  <a:pt x="18437" y="17743"/>
                </a:cubicBezTo>
                <a:cubicBezTo>
                  <a:pt x="18437" y="17743"/>
                  <a:pt x="16354" y="15660"/>
                  <a:pt x="16354" y="15660"/>
                </a:cubicBezTo>
                <a:close/>
                <a:moveTo>
                  <a:pt x="21109" y="10309"/>
                </a:moveTo>
                <a:lnTo>
                  <a:pt x="18164" y="10309"/>
                </a:lnTo>
                <a:cubicBezTo>
                  <a:pt x="17893" y="10309"/>
                  <a:pt x="17673" y="10529"/>
                  <a:pt x="17673" y="10800"/>
                </a:cubicBezTo>
                <a:cubicBezTo>
                  <a:pt x="17673" y="11071"/>
                  <a:pt x="17893" y="11291"/>
                  <a:pt x="18164" y="11291"/>
                </a:cubicBezTo>
                <a:lnTo>
                  <a:pt x="21109" y="11291"/>
                </a:lnTo>
                <a:cubicBezTo>
                  <a:pt x="21380" y="11291"/>
                  <a:pt x="21600" y="11071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  <a:moveTo>
                  <a:pt x="5246" y="15660"/>
                </a:moveTo>
                <a:lnTo>
                  <a:pt x="3163" y="17743"/>
                </a:lnTo>
                <a:cubicBezTo>
                  <a:pt x="2972" y="17934"/>
                  <a:pt x="2972" y="18245"/>
                  <a:pt x="3163" y="18437"/>
                </a:cubicBezTo>
                <a:cubicBezTo>
                  <a:pt x="3355" y="18629"/>
                  <a:pt x="3666" y="18629"/>
                  <a:pt x="3858" y="18437"/>
                </a:cubicBezTo>
                <a:lnTo>
                  <a:pt x="5941" y="16354"/>
                </a:lnTo>
                <a:cubicBezTo>
                  <a:pt x="6132" y="16163"/>
                  <a:pt x="6132" y="15851"/>
                  <a:pt x="5941" y="15660"/>
                </a:cubicBezTo>
                <a:cubicBezTo>
                  <a:pt x="5749" y="15468"/>
                  <a:pt x="5438" y="15468"/>
                  <a:pt x="5246" y="15660"/>
                </a:cubicBezTo>
                <a:moveTo>
                  <a:pt x="16354" y="5941"/>
                </a:moveTo>
                <a:lnTo>
                  <a:pt x="18437" y="3857"/>
                </a:lnTo>
                <a:cubicBezTo>
                  <a:pt x="18628" y="3666"/>
                  <a:pt x="18628" y="3355"/>
                  <a:pt x="18437" y="3163"/>
                </a:cubicBezTo>
                <a:cubicBezTo>
                  <a:pt x="18245" y="2971"/>
                  <a:pt x="17934" y="2971"/>
                  <a:pt x="17742" y="3163"/>
                </a:cubicBezTo>
                <a:lnTo>
                  <a:pt x="15659" y="5247"/>
                </a:lnTo>
                <a:cubicBezTo>
                  <a:pt x="15468" y="5437"/>
                  <a:pt x="15468" y="5749"/>
                  <a:pt x="15659" y="5941"/>
                </a:cubicBezTo>
                <a:cubicBezTo>
                  <a:pt x="15851" y="6132"/>
                  <a:pt x="16162" y="6132"/>
                  <a:pt x="16354" y="5941"/>
                </a:cubicBezTo>
                <a:moveTo>
                  <a:pt x="10800" y="3927"/>
                </a:moveTo>
                <a:cubicBezTo>
                  <a:pt x="11071" y="3927"/>
                  <a:pt x="11291" y="3708"/>
                  <a:pt x="11291" y="3436"/>
                </a:cubicBez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3436"/>
                </a:lnTo>
                <a:cubicBezTo>
                  <a:pt x="10309" y="3708"/>
                  <a:pt x="10529" y="3927"/>
                  <a:pt x="10800" y="3927"/>
                </a:cubicBezTo>
                <a:moveTo>
                  <a:pt x="3927" y="10800"/>
                </a:moveTo>
                <a:cubicBezTo>
                  <a:pt x="3927" y="10529"/>
                  <a:pt x="3707" y="10309"/>
                  <a:pt x="3436" y="10309"/>
                </a:cubicBezTo>
                <a:lnTo>
                  <a:pt x="491" y="10309"/>
                </a:lnTo>
                <a:cubicBezTo>
                  <a:pt x="220" y="10309"/>
                  <a:pt x="0" y="10529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lnTo>
                  <a:pt x="3436" y="11291"/>
                </a:lnTo>
                <a:cubicBezTo>
                  <a:pt x="3707" y="11291"/>
                  <a:pt x="3927" y="11071"/>
                  <a:pt x="3927" y="10800"/>
                </a:cubicBezTo>
                <a:moveTo>
                  <a:pt x="5246" y="5941"/>
                </a:moveTo>
                <a:cubicBezTo>
                  <a:pt x="5438" y="6132"/>
                  <a:pt x="5749" y="6132"/>
                  <a:pt x="5941" y="5941"/>
                </a:cubicBezTo>
                <a:cubicBezTo>
                  <a:pt x="6132" y="5749"/>
                  <a:pt x="6132" y="5437"/>
                  <a:pt x="5941" y="5247"/>
                </a:cubicBezTo>
                <a:lnTo>
                  <a:pt x="3858" y="3163"/>
                </a:lnTo>
                <a:cubicBezTo>
                  <a:pt x="3666" y="2971"/>
                  <a:pt x="3355" y="2971"/>
                  <a:pt x="3163" y="3163"/>
                </a:cubicBezTo>
                <a:cubicBezTo>
                  <a:pt x="2972" y="3355"/>
                  <a:pt x="2972" y="3666"/>
                  <a:pt x="3163" y="3857"/>
                </a:cubicBezTo>
                <a:cubicBezTo>
                  <a:pt x="3163" y="3857"/>
                  <a:pt x="5246" y="5941"/>
                  <a:pt x="5246" y="594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5" name="Shape 2960"/>
          <p:cNvSpPr/>
          <p:nvPr/>
        </p:nvSpPr>
        <p:spPr>
          <a:xfrm>
            <a:off x="2259499" y="5299135"/>
            <a:ext cx="456139" cy="3316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16" h="21600" extrusionOk="0">
                <a:moveTo>
                  <a:pt x="17140" y="11946"/>
                </a:moveTo>
                <a:cubicBezTo>
                  <a:pt x="15736" y="13192"/>
                  <a:pt x="13853" y="14375"/>
                  <a:pt x="11542" y="15211"/>
                </a:cubicBezTo>
                <a:cubicBezTo>
                  <a:pt x="9755" y="15857"/>
                  <a:pt x="7947" y="16197"/>
                  <a:pt x="6315" y="16197"/>
                </a:cubicBezTo>
                <a:cubicBezTo>
                  <a:pt x="5843" y="16197"/>
                  <a:pt x="5401" y="16158"/>
                  <a:pt x="4974" y="16102"/>
                </a:cubicBezTo>
                <a:cubicBezTo>
                  <a:pt x="4247" y="14590"/>
                  <a:pt x="3822" y="12766"/>
                  <a:pt x="3822" y="10800"/>
                </a:cubicBezTo>
                <a:cubicBezTo>
                  <a:pt x="3822" y="5581"/>
                  <a:pt x="6815" y="1350"/>
                  <a:pt x="10508" y="1350"/>
                </a:cubicBezTo>
                <a:cubicBezTo>
                  <a:pt x="14201" y="1350"/>
                  <a:pt x="17194" y="5581"/>
                  <a:pt x="17194" y="10800"/>
                </a:cubicBezTo>
                <a:cubicBezTo>
                  <a:pt x="17194" y="11189"/>
                  <a:pt x="17172" y="11570"/>
                  <a:pt x="17140" y="11946"/>
                </a:cubicBezTo>
                <a:moveTo>
                  <a:pt x="10508" y="20250"/>
                </a:moveTo>
                <a:cubicBezTo>
                  <a:pt x="8681" y="20250"/>
                  <a:pt x="7028" y="19212"/>
                  <a:pt x="5821" y="17534"/>
                </a:cubicBezTo>
                <a:cubicBezTo>
                  <a:pt x="5984" y="17541"/>
                  <a:pt x="6147" y="17547"/>
                  <a:pt x="6315" y="17547"/>
                </a:cubicBezTo>
                <a:cubicBezTo>
                  <a:pt x="7976" y="17547"/>
                  <a:pt x="9848" y="17215"/>
                  <a:pt x="11778" y="16518"/>
                </a:cubicBezTo>
                <a:cubicBezTo>
                  <a:pt x="13697" y="15824"/>
                  <a:pt x="15425" y="14854"/>
                  <a:pt x="16859" y="13742"/>
                </a:cubicBezTo>
                <a:cubicBezTo>
                  <a:pt x="15984" y="17519"/>
                  <a:pt x="13473" y="20250"/>
                  <a:pt x="10508" y="20250"/>
                </a:cubicBezTo>
                <a:moveTo>
                  <a:pt x="20938" y="6356"/>
                </a:moveTo>
                <a:cubicBezTo>
                  <a:pt x="20592" y="4617"/>
                  <a:pt x="19141" y="3452"/>
                  <a:pt x="17072" y="2964"/>
                </a:cubicBezTo>
                <a:cubicBezTo>
                  <a:pt x="17380" y="3481"/>
                  <a:pt x="17660" y="4034"/>
                  <a:pt x="17905" y="4620"/>
                </a:cubicBezTo>
                <a:cubicBezTo>
                  <a:pt x="19058" y="5088"/>
                  <a:pt x="19838" y="5815"/>
                  <a:pt x="20018" y="6721"/>
                </a:cubicBezTo>
                <a:cubicBezTo>
                  <a:pt x="20123" y="7246"/>
                  <a:pt x="20033" y="7861"/>
                  <a:pt x="19752" y="8549"/>
                </a:cubicBezTo>
                <a:cubicBezTo>
                  <a:pt x="19449" y="9292"/>
                  <a:pt x="18904" y="10122"/>
                  <a:pt x="18143" y="10958"/>
                </a:cubicBezTo>
                <a:cubicBezTo>
                  <a:pt x="18144" y="10905"/>
                  <a:pt x="18149" y="10853"/>
                  <a:pt x="18149" y="10800"/>
                </a:cubicBezTo>
                <a:cubicBezTo>
                  <a:pt x="18149" y="4835"/>
                  <a:pt x="14728" y="0"/>
                  <a:pt x="10508" y="0"/>
                </a:cubicBezTo>
                <a:cubicBezTo>
                  <a:pt x="6288" y="0"/>
                  <a:pt x="2867" y="4835"/>
                  <a:pt x="2867" y="10800"/>
                </a:cubicBezTo>
                <a:cubicBezTo>
                  <a:pt x="2867" y="12627"/>
                  <a:pt x="3190" y="14345"/>
                  <a:pt x="3756" y="15853"/>
                </a:cubicBezTo>
                <a:cubicBezTo>
                  <a:pt x="2245" y="15418"/>
                  <a:pt x="1209" y="14595"/>
                  <a:pt x="997" y="13528"/>
                </a:cubicBezTo>
                <a:cubicBezTo>
                  <a:pt x="893" y="13003"/>
                  <a:pt x="982" y="12389"/>
                  <a:pt x="1263" y="11700"/>
                </a:cubicBezTo>
                <a:cubicBezTo>
                  <a:pt x="1416" y="11327"/>
                  <a:pt x="1650" y="10926"/>
                  <a:pt x="1922" y="10518"/>
                </a:cubicBezTo>
                <a:cubicBezTo>
                  <a:pt x="1933" y="9817"/>
                  <a:pt x="1982" y="9128"/>
                  <a:pt x="2074" y="8461"/>
                </a:cubicBezTo>
                <a:cubicBezTo>
                  <a:pt x="528" y="10248"/>
                  <a:pt x="-261" y="12188"/>
                  <a:pt x="78" y="13893"/>
                </a:cubicBezTo>
                <a:cubicBezTo>
                  <a:pt x="452" y="15777"/>
                  <a:pt x="2118" y="16988"/>
                  <a:pt x="4465" y="17394"/>
                </a:cubicBezTo>
                <a:cubicBezTo>
                  <a:pt x="5863" y="19948"/>
                  <a:pt x="8046" y="21600"/>
                  <a:pt x="10508" y="21600"/>
                </a:cubicBezTo>
                <a:cubicBezTo>
                  <a:pt x="14255" y="21600"/>
                  <a:pt x="17365" y="17785"/>
                  <a:pt x="18017" y="12755"/>
                </a:cubicBezTo>
                <a:cubicBezTo>
                  <a:pt x="20167" y="10724"/>
                  <a:pt x="21339" y="8374"/>
                  <a:pt x="20938" y="6356"/>
                </a:cubicBezTo>
              </a:path>
            </a:pathLst>
          </a:custGeom>
          <a:solidFill>
            <a:schemeClr val="bg1">
              <a:lumMod val="50000"/>
            </a:schemeClr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Shape 2961"/>
          <p:cNvSpPr/>
          <p:nvPr/>
        </p:nvSpPr>
        <p:spPr>
          <a:xfrm>
            <a:off x="3251908" y="5254928"/>
            <a:ext cx="305706" cy="420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581" y="20618"/>
                  <a:pt x="1350" y="17422"/>
                  <a:pt x="1350" y="13478"/>
                </a:cubicBezTo>
                <a:cubicBezTo>
                  <a:pt x="1350" y="8836"/>
                  <a:pt x="10125" y="1166"/>
                  <a:pt x="10800" y="1166"/>
                </a:cubicBezTo>
                <a:cubicBezTo>
                  <a:pt x="11475" y="1166"/>
                  <a:pt x="20250" y="8836"/>
                  <a:pt x="20250" y="13478"/>
                </a:cubicBezTo>
                <a:cubicBezTo>
                  <a:pt x="20250" y="17422"/>
                  <a:pt x="16019" y="20618"/>
                  <a:pt x="10800" y="20618"/>
                </a:cubicBezTo>
                <a:moveTo>
                  <a:pt x="10800" y="0"/>
                </a:moveTo>
                <a:cubicBezTo>
                  <a:pt x="9450" y="0"/>
                  <a:pt x="0" y="8345"/>
                  <a:pt x="0" y="13745"/>
                </a:cubicBezTo>
                <a:cubicBezTo>
                  <a:pt x="0" y="18083"/>
                  <a:pt x="4836" y="21600"/>
                  <a:pt x="10800" y="21600"/>
                </a:cubicBezTo>
                <a:cubicBezTo>
                  <a:pt x="16765" y="21600"/>
                  <a:pt x="21600" y="18083"/>
                  <a:pt x="21600" y="13745"/>
                </a:cubicBezTo>
                <a:cubicBezTo>
                  <a:pt x="21600" y="8345"/>
                  <a:pt x="12150" y="0"/>
                  <a:pt x="10800" y="0"/>
                </a:cubicBezTo>
                <a:moveTo>
                  <a:pt x="10800" y="18655"/>
                </a:moveTo>
                <a:cubicBezTo>
                  <a:pt x="7072" y="18655"/>
                  <a:pt x="4050" y="16456"/>
                  <a:pt x="4050" y="13745"/>
                </a:cubicBezTo>
                <a:cubicBezTo>
                  <a:pt x="4050" y="13474"/>
                  <a:pt x="3748" y="13255"/>
                  <a:pt x="3375" y="13255"/>
                </a:cubicBezTo>
                <a:cubicBezTo>
                  <a:pt x="3002" y="13255"/>
                  <a:pt x="2700" y="13474"/>
                  <a:pt x="2700" y="13745"/>
                </a:cubicBezTo>
                <a:cubicBezTo>
                  <a:pt x="2700" y="16999"/>
                  <a:pt x="6327" y="19636"/>
                  <a:pt x="10800" y="19636"/>
                </a:cubicBezTo>
                <a:cubicBezTo>
                  <a:pt x="11173" y="19636"/>
                  <a:pt x="11475" y="19417"/>
                  <a:pt x="11475" y="19145"/>
                </a:cubicBezTo>
                <a:cubicBezTo>
                  <a:pt x="11475" y="18875"/>
                  <a:pt x="11173" y="18655"/>
                  <a:pt x="10800" y="18655"/>
                </a:cubicBezTo>
              </a:path>
            </a:pathLst>
          </a:custGeom>
          <a:solidFill>
            <a:schemeClr val="bg1">
              <a:lumMod val="50000"/>
            </a:schemeClr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.03555 -0.04583 L -4.79167E-6 0.00023 " pathEditMode="relative" ptsTypes="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/>
      <p:bldP spid="1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ircle"/>
          <p:cNvSpPr/>
          <p:nvPr/>
        </p:nvSpPr>
        <p:spPr>
          <a:xfrm>
            <a:off x="1630654" y="1138502"/>
            <a:ext cx="3536432" cy="353643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859122" y="1932969"/>
            <a:ext cx="2310130" cy="326390"/>
          </a:xfrm>
          <a:prstGeom prst="rect">
            <a:avLst/>
          </a:prstGeom>
        </p:spPr>
        <p:txBody>
          <a:bodyPr wrap="none" lIns="121917" tIns="60959" rIns="121917" bIns="60959">
            <a:spAutoFit/>
          </a:bodyPr>
          <a:lstStyle/>
          <a:p>
            <a:pPr algn="l"/>
            <a:r>
              <a:rPr lang="en-US" altLang="zh-CN" sz="1335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UNITY   </a:t>
            </a:r>
            <a:r>
              <a:rPr lang="zh-CN" altLang="en-US" sz="1335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自制植物大战僵尸</a:t>
            </a:r>
            <a:endParaRPr lang="zh-CN" altLang="en-US" sz="1335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2173536" y="1685936"/>
            <a:ext cx="2450670" cy="24415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60959" tIns="30479" rIns="60959" bIns="30479">
            <a:spAutoFit/>
          </a:bodyPr>
          <a:lstStyle/>
          <a:p>
            <a:pPr algn="ctr" defTabSz="1088390"/>
            <a:r>
              <a:rPr lang="en-US" altLang="zh-CN" sz="15465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03</a:t>
            </a:r>
            <a:endParaRPr lang="en-CA" sz="15465" spc="-15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 rot="10800000" flipH="1">
            <a:off x="-520700" y="4127500"/>
            <a:ext cx="12725400" cy="2730499"/>
            <a:chOff x="2241547" y="-1"/>
            <a:chExt cx="9950451" cy="3972515"/>
          </a:xfrm>
        </p:grpSpPr>
        <p:sp>
          <p:nvSpPr>
            <p:cNvPr id="7" name="Freeform 68"/>
            <p:cNvSpPr/>
            <p:nvPr userDrawn="1"/>
          </p:nvSpPr>
          <p:spPr bwMode="auto">
            <a:xfrm>
              <a:off x="2241547" y="-1"/>
              <a:ext cx="9950451" cy="3972515"/>
            </a:xfrm>
            <a:custGeom>
              <a:avLst/>
              <a:gdLst>
                <a:gd name="T0" fmla="*/ 1346 w 1346"/>
                <a:gd name="T1" fmla="*/ 352 h 518"/>
                <a:gd name="T2" fmla="*/ 814 w 1346"/>
                <a:gd name="T3" fmla="*/ 346 h 518"/>
                <a:gd name="T4" fmla="*/ 0 w 1346"/>
                <a:gd name="T5" fmla="*/ 0 h 518"/>
                <a:gd name="T6" fmla="*/ 1346 w 1346"/>
                <a:gd name="T7" fmla="*/ 0 h 518"/>
                <a:gd name="T8" fmla="*/ 1346 w 1346"/>
                <a:gd name="T9" fmla="*/ 352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6" h="518">
                  <a:moveTo>
                    <a:pt x="1346" y="352"/>
                  </a:moveTo>
                  <a:cubicBezTo>
                    <a:pt x="1346" y="352"/>
                    <a:pt x="1151" y="518"/>
                    <a:pt x="814" y="346"/>
                  </a:cubicBezTo>
                  <a:cubicBezTo>
                    <a:pt x="576" y="224"/>
                    <a:pt x="312" y="0"/>
                    <a:pt x="0" y="0"/>
                  </a:cubicBezTo>
                  <a:cubicBezTo>
                    <a:pt x="1346" y="0"/>
                    <a:pt x="1346" y="0"/>
                    <a:pt x="1346" y="0"/>
                  </a:cubicBezTo>
                  <a:lnTo>
                    <a:pt x="1346" y="352"/>
                  </a:lnTo>
                  <a:close/>
                </a:path>
              </a:pathLst>
            </a:custGeom>
            <a:gradFill>
              <a:gsLst>
                <a:gs pos="18000">
                  <a:schemeClr val="accent1">
                    <a:lumMod val="60000"/>
                    <a:lumOff val="40000"/>
                  </a:schemeClr>
                </a:gs>
                <a:gs pos="58000">
                  <a:schemeClr val="accent1"/>
                </a:gs>
              </a:gsLst>
              <a:lin ang="18900000" scaled="1"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" name="Freeform 69"/>
            <p:cNvSpPr/>
            <p:nvPr userDrawn="1"/>
          </p:nvSpPr>
          <p:spPr bwMode="auto">
            <a:xfrm>
              <a:off x="6162062" y="-1"/>
              <a:ext cx="6029936" cy="2328077"/>
            </a:xfrm>
            <a:custGeom>
              <a:avLst/>
              <a:gdLst>
                <a:gd name="T0" fmla="*/ 773 w 773"/>
                <a:gd name="T1" fmla="*/ 0 h 318"/>
                <a:gd name="T2" fmla="*/ 773 w 773"/>
                <a:gd name="T3" fmla="*/ 316 h 318"/>
                <a:gd name="T4" fmla="*/ 0 w 773"/>
                <a:gd name="T5" fmla="*/ 0 h 318"/>
                <a:gd name="T6" fmla="*/ 773 w 773"/>
                <a:gd name="T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3" h="318">
                  <a:moveTo>
                    <a:pt x="773" y="0"/>
                  </a:moveTo>
                  <a:cubicBezTo>
                    <a:pt x="773" y="316"/>
                    <a:pt x="773" y="316"/>
                    <a:pt x="773" y="316"/>
                  </a:cubicBezTo>
                  <a:cubicBezTo>
                    <a:pt x="642" y="318"/>
                    <a:pt x="266" y="294"/>
                    <a:pt x="0" y="0"/>
                  </a:cubicBezTo>
                  <a:lnTo>
                    <a:pt x="773" y="0"/>
                  </a:lnTo>
                  <a:close/>
                </a:path>
              </a:pathLst>
            </a:custGeom>
            <a:gradFill flip="none" rotWithShape="1">
              <a:gsLst>
                <a:gs pos="15000">
                  <a:schemeClr val="accent2"/>
                </a:gs>
                <a:gs pos="91000">
                  <a:schemeClr val="accent1"/>
                </a:gs>
              </a:gsLst>
              <a:lin ang="189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9" name="文本框 10"/>
          <p:cNvSpPr txBox="1"/>
          <p:nvPr/>
        </p:nvSpPr>
        <p:spPr bwMode="auto">
          <a:xfrm>
            <a:off x="5858950" y="2358380"/>
            <a:ext cx="4000773" cy="70675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 Light" panose="020B0502040204020203" pitchFamily="34" charset="0"/>
              </a:defRPr>
            </a:lvl1pPr>
          </a:lstStyle>
          <a:p>
            <a:pPr>
              <a:defRPr/>
            </a:pPr>
            <a:r>
              <a:rPr lang="zh-CN" altLang="en-US" sz="4000" dirty="0">
                <a:solidFill>
                  <a:schemeClr val="accent2"/>
                </a:solidFill>
                <a:cs typeface="+mn-ea"/>
                <a:sym typeface="+mn-lt"/>
              </a:rPr>
              <a:t>系统功能分析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Circle"/>
          <p:cNvSpPr/>
          <p:nvPr/>
        </p:nvSpPr>
        <p:spPr>
          <a:xfrm>
            <a:off x="856099" y="4851137"/>
            <a:ext cx="1076920" cy="107692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Circle"/>
          <p:cNvSpPr/>
          <p:nvPr/>
        </p:nvSpPr>
        <p:spPr>
          <a:xfrm>
            <a:off x="1089673" y="452379"/>
            <a:ext cx="362943" cy="362943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Circle"/>
          <p:cNvSpPr/>
          <p:nvPr/>
        </p:nvSpPr>
        <p:spPr>
          <a:xfrm>
            <a:off x="10163150" y="-1439117"/>
            <a:ext cx="4966380" cy="4966380"/>
          </a:xfrm>
          <a:prstGeom prst="ellips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Circle"/>
          <p:cNvSpPr/>
          <p:nvPr/>
        </p:nvSpPr>
        <p:spPr>
          <a:xfrm>
            <a:off x="9957435" y="1138502"/>
            <a:ext cx="411430" cy="41143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4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/>
      <p:bldP spid="5" grpId="0"/>
      <p:bldP spid="9" grpId="0"/>
      <p:bldP spid="17" grpId="0" animBg="1"/>
      <p:bldP spid="18" grpId="0" animBg="1"/>
      <p:bldP spid="19" grpId="0" animBg="1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-1691710" y="-2304740"/>
            <a:ext cx="17955869" cy="13898750"/>
            <a:chOff x="-1691710" y="-2304740"/>
            <a:chExt cx="17955869" cy="13898750"/>
          </a:xfrm>
        </p:grpSpPr>
        <p:sp>
          <p:nvSpPr>
            <p:cNvPr id="26" name="Circle"/>
            <p:cNvSpPr/>
            <p:nvPr/>
          </p:nvSpPr>
          <p:spPr>
            <a:xfrm>
              <a:off x="4325223" y="-2304740"/>
              <a:ext cx="3536432" cy="353643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Circle"/>
            <p:cNvSpPr/>
            <p:nvPr/>
          </p:nvSpPr>
          <p:spPr>
            <a:xfrm>
              <a:off x="11297779" y="4177911"/>
              <a:ext cx="4966380" cy="4966380"/>
            </a:xfrm>
            <a:prstGeom prst="ellipse">
              <a:avLst/>
            </a:prstGeom>
            <a:ln w="12700">
              <a:solidFill>
                <a:schemeClr val="bg1">
                  <a:lumMod val="65000"/>
                  <a:alpha val="30000"/>
                </a:schemeClr>
              </a:solidFill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Circle"/>
            <p:cNvSpPr/>
            <p:nvPr/>
          </p:nvSpPr>
          <p:spPr>
            <a:xfrm>
              <a:off x="11297779" y="5459631"/>
              <a:ext cx="411430" cy="411430"/>
            </a:xfrm>
            <a:prstGeom prst="ellipse">
              <a:avLst/>
            </a:prstGeom>
            <a:gradFill>
              <a:gsLst>
                <a:gs pos="0">
                  <a:schemeClr val="accent1">
                    <a:alpha val="26000"/>
                  </a:schemeClr>
                </a:gs>
                <a:gs pos="100000">
                  <a:schemeClr val="accent2">
                    <a:alpha val="65000"/>
                  </a:schemeClr>
                </a:gs>
              </a:gsLst>
              <a:lin ang="6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4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0" name="Circle"/>
            <p:cNvSpPr/>
            <p:nvPr/>
          </p:nvSpPr>
          <p:spPr>
            <a:xfrm>
              <a:off x="-1691710" y="2418993"/>
              <a:ext cx="9175012" cy="9175017"/>
            </a:xfrm>
            <a:prstGeom prst="ellipse">
              <a:avLst/>
            </a:prstGeom>
            <a:solidFill>
              <a:schemeClr val="bg1">
                <a:lumMod val="95000"/>
                <a:alpha val="29000"/>
              </a:schemeClr>
            </a:solidFill>
            <a:ln w="12700">
              <a:miter lim="400000"/>
            </a:ln>
          </p:spPr>
          <p:txBody>
            <a:bodyPr lIns="19050" tIns="19050" rIns="19050" bIns="1905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592455" y="1823720"/>
            <a:ext cx="423608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玩家通过武装多种的植物切换不同的功能，快速有效的把僵尸阻挡在入侵的道路上。例如向日葵可快速产生阳光，豌豆射手可以攻击敌人</a:t>
            </a:r>
            <a:endParaRPr lang="zh-CN" altLang="en-US" sz="2800"/>
          </a:p>
        </p:txBody>
      </p:sp>
      <p:sp>
        <p:nvSpPr>
          <p:cNvPr id="35" name="文本框 34"/>
          <p:cNvSpPr txBox="1"/>
          <p:nvPr/>
        </p:nvSpPr>
        <p:spPr>
          <a:xfrm>
            <a:off x="7239000" y="1865630"/>
            <a:ext cx="395605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后台通过调整时间和参数达到前端界面可玩性</a:t>
            </a:r>
            <a:endParaRPr lang="zh-CN" altLang="en-US" sz="2800"/>
          </a:p>
        </p:txBody>
      </p:sp>
      <p:sp>
        <p:nvSpPr>
          <p:cNvPr id="36" name="AutoShape 65"/>
          <p:cNvSpPr>
            <a:spLocks noChangeArrowheads="1"/>
          </p:cNvSpPr>
          <p:nvPr/>
        </p:nvSpPr>
        <p:spPr bwMode="auto">
          <a:xfrm>
            <a:off x="592455" y="5055870"/>
            <a:ext cx="2033905" cy="658495"/>
          </a:xfrm>
          <a:prstGeom prst="homePlate">
            <a:avLst>
              <a:gd name="adj" fmla="val 43731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p>
            <a:r>
              <a:rPr lang="zh-CN" altLang="en-US" sz="2400" dirty="0">
                <a:solidFill>
                  <a:srgbClr val="FFFFFF"/>
                </a:solidFill>
                <a:cs typeface="+mn-ea"/>
                <a:sym typeface="+mn-lt"/>
              </a:rPr>
              <a:t>前端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7" name="AutoShape 65"/>
          <p:cNvSpPr>
            <a:spLocks noChangeArrowheads="1"/>
          </p:cNvSpPr>
          <p:nvPr/>
        </p:nvSpPr>
        <p:spPr bwMode="auto">
          <a:xfrm>
            <a:off x="7239000" y="5055870"/>
            <a:ext cx="2033905" cy="658495"/>
          </a:xfrm>
          <a:prstGeom prst="homePlate">
            <a:avLst>
              <a:gd name="adj" fmla="val 43731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zh-CN" altLang="en-US" sz="2400" dirty="0">
                <a:solidFill>
                  <a:srgbClr val="FFFFFF"/>
                </a:solidFill>
                <a:cs typeface="+mn-ea"/>
                <a:sym typeface="+mn-lt"/>
              </a:rPr>
              <a:t>后台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5.1.0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p="http://schemas.openxmlformats.org/presentationml/2006/main">
  <p:tag name="PA" val="v5.1.2"/>
</p:tagLst>
</file>

<file path=ppt/tags/tag4.xml><?xml version="1.0" encoding="utf-8"?>
<p:tagLst xmlns:p="http://schemas.openxmlformats.org/presentationml/2006/main">
  <p:tag name="PA" val="v5.1.2"/>
</p:tagLst>
</file>

<file path=ppt/tags/tag5.xml><?xml version="1.0" encoding="utf-8"?>
<p:tagLst xmlns:p="http://schemas.openxmlformats.org/presentationml/2006/main">
  <p:tag name="PA" val="v5.1.2"/>
</p:tagLst>
</file>

<file path=ppt/tags/tag6.xml><?xml version="1.0" encoding="utf-8"?>
<p:tagLst xmlns:p="http://schemas.openxmlformats.org/presentationml/2006/main">
  <p:tag name="PA" val="v5.1.2"/>
</p:tagLst>
</file>

<file path=ppt/tags/tag7.xml><?xml version="1.0" encoding="utf-8"?>
<p:tagLst xmlns:p="http://schemas.openxmlformats.org/presentationml/2006/main">
  <p:tag name="PA" val="v5.1.1"/>
</p:tagLst>
</file>

<file path=ppt/tags/tag8.xml><?xml version="1.0" encoding="utf-8"?>
<p:tagLst xmlns:p="http://schemas.openxmlformats.org/presentationml/2006/main">
  <p:tag name="ISPRING_SCORM_RATE_SLIDES" val="0"/>
  <p:tag name="ISPRING_SCORM_PASSING_SCORE" val="0.000000"/>
  <p:tag name="ISPRING_ULTRA_SCORM_COURSE_ID" val="6D414095-0CAD-4B4C-A01A-BB221CFC1D98"/>
  <p:tag name="ISPRINGONLINEFOLDERID" val="0"/>
  <p:tag name="ISPRINGONLINEFOLDERPATH" val="Content List"/>
  <p:tag name="ISPRINGCLOUDFOLDERID" val="0"/>
  <p:tag name="ISPRINGCLOUDFOLDERPATH" val="Repository"/>
  <p:tag name="ISPRING_OUTPUT_FOLDER" val="C:\Users\codi\Desktop\20190425包图\1"/>
  <p:tag name="ISPRING_PRESENTATION_TITLE" val="欧美大气简约个人简历竞聘PPT模板"/>
  <p:tag name="ISPRING_FIRST_PUBLISH" val="1"/>
  <p:tag name="ISPRING_SCORM_RATE_QUIZZES" val="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第一PPT，www.1ppt.com">
  <a:themeElements>
    <a:clrScheme name="自定义 4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E2961"/>
      </a:accent1>
      <a:accent2>
        <a:srgbClr val="120F2D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4vy2nrf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833</Words>
  <Application>WPS 演示</Application>
  <PresentationFormat>宽屏</PresentationFormat>
  <Paragraphs>103</Paragraphs>
  <Slides>18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6" baseType="lpstr">
      <vt:lpstr>Arial</vt:lpstr>
      <vt:lpstr>宋体</vt:lpstr>
      <vt:lpstr>Wingdings</vt:lpstr>
      <vt:lpstr>Helvetica Light</vt:lpstr>
      <vt:lpstr>Source Han Sans CN Normal</vt:lpstr>
      <vt:lpstr>Yu Gothic UI Semilight</vt:lpstr>
      <vt:lpstr>微软雅黑</vt:lpstr>
      <vt:lpstr>Segoe UI Light</vt:lpstr>
      <vt:lpstr>黑体</vt:lpstr>
      <vt:lpstr>Gill Sans</vt:lpstr>
      <vt:lpstr>仿宋_GB2312</vt:lpstr>
      <vt:lpstr>仿宋</vt:lpstr>
      <vt:lpstr>Arial Unicode MS</vt:lpstr>
      <vt:lpstr>Calibri</vt:lpstr>
      <vt:lpstr>等线</vt:lpstr>
      <vt:lpstr>Segoe Print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蓝色简约</dc:title>
  <dc:creator>第一PPT</dc:creator>
  <cp:keywords>www.1ppt.com</cp:keywords>
  <dc:description>www.1ppt.com</dc:description>
  <cp:lastModifiedBy>Lx@开心就好</cp:lastModifiedBy>
  <cp:revision>28</cp:revision>
  <dcterms:created xsi:type="dcterms:W3CDTF">2019-04-25T11:35:00Z</dcterms:created>
  <dcterms:modified xsi:type="dcterms:W3CDTF">2022-06-13T05:19:33Z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ABDA0164FC32429F8D10B9CF2CBB20A3</vt:lpwstr>
  </property>
  <property fmtid="{D5CDD505-2E9C-101B-9397-08002B2CF9AE}" pid="3" name="KSOProductBuildVer">
    <vt:lpwstr>2052-11.1.0.11115</vt:lpwstr>
  </property>
</Properties>
</file>

<file path=docProps/thumbnail.jpeg>
</file>